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36.xml" ContentType="application/vnd.openxmlformats-officedocument.presentationml.slide+xml"/>
  <Override PartName="/ppt/diagrams/data1.xml" ContentType="application/vnd.openxmlformats-officedocument.drawingml.diagramData+xml"/>
  <Override PartName="/ppt/drawings/drawing1.xml" ContentType="application/vnd.openxmlformats-officedocument.drawingml.chartshapes+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Layouts/slideLayout19.xml" ContentType="application/vnd.openxmlformats-officedocument.presentationml.slideLayout+xml"/>
  <Override PartName="/ppt/slideMasters/slideMaster3.xml" ContentType="application/vnd.openxmlformats-officedocument.presentationml.slideMaster+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diagrams/drawing1.xml" ContentType="application/vnd.ms-office.drawingml.diagramDrawing+xml"/>
  <Override PartName="/ppt/charts/chart6.xml" ContentType="application/vnd.openxmlformats-officedocument.drawingml.chart+xml"/>
  <Override PartName="/ppt/theme/theme3.xml" ContentType="application/vnd.openxmlformats-officedocument.theme+xml"/>
  <Override PartName="/ppt/charts/chart3.xml" ContentType="application/vnd.openxmlformats-officedocument.drawingml.chart+xml"/>
  <Override PartName="/ppt/theme/theme7.xml" ContentType="application/vnd.openxmlformats-officedocument.theme+xml"/>
  <Override PartName="/ppt/theme/theme5.xml" ContentType="application/vnd.openxmlformats-officedocument.theme+xml"/>
  <Override PartName="/ppt/charts/chart5.xml" ContentType="application/vnd.openxmlformats-officedocument.drawingml.chart+xml"/>
  <Override PartName="/ppt/charts/chart4.xml" ContentType="application/vnd.openxmlformats-officedocument.drawingml.chart+xml"/>
  <Override PartName="/ppt/theme/theme6.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notesMasters/notesMaster1.xml" ContentType="application/vnd.openxmlformats-officedocument.presentationml.notesMaster+xml"/>
  <Override PartName="/ppt/charts/chart8.xml" ContentType="application/vnd.openxmlformats-officedocument.drawingml.char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7.xml" ContentType="application/vnd.openxmlformats-officedocument.drawingml.chart+xml"/>
  <Override PartName="/ppt/handoutMasters/handoutMaster1.xml" ContentType="application/vnd.openxmlformats-officedocument.presentationml.handoutMaster+xml"/>
  <Override PartName="/ppt/charts/chart9.xml" ContentType="application/vnd.openxmlformats-officedocument.drawingml.chart+xml"/>
  <Override PartName="/ppt/theme/theme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7" r:id="rId2"/>
    <p:sldMasterId id="2147483669" r:id="rId3"/>
    <p:sldMasterId id="2147483672" r:id="rId4"/>
    <p:sldMasterId id="2147483681" r:id="rId5"/>
    <p:sldMasterId id="2147483683" r:id="rId6"/>
    <p:sldMasterId id="2147483688" r:id="rId7"/>
    <p:sldMasterId id="2147483705" r:id="rId8"/>
    <p:sldMasterId id="2147483713" r:id="rId9"/>
  </p:sldMasterIdLst>
  <p:notesMasterIdLst>
    <p:notesMasterId r:id="rId47"/>
  </p:notesMasterIdLst>
  <p:handoutMasterIdLst>
    <p:handoutMasterId r:id="rId48"/>
  </p:handoutMasterIdLst>
  <p:sldIdLst>
    <p:sldId id="589" r:id="rId10"/>
    <p:sldId id="590" r:id="rId11"/>
    <p:sldId id="568" r:id="rId12"/>
    <p:sldId id="603" r:id="rId13"/>
    <p:sldId id="604" r:id="rId14"/>
    <p:sldId id="605" r:id="rId15"/>
    <p:sldId id="528" r:id="rId16"/>
    <p:sldId id="601" r:id="rId17"/>
    <p:sldId id="602" r:id="rId18"/>
    <p:sldId id="591" r:id="rId19"/>
    <p:sldId id="574" r:id="rId20"/>
    <p:sldId id="573" r:id="rId21"/>
    <p:sldId id="609" r:id="rId22"/>
    <p:sldId id="516" r:id="rId23"/>
    <p:sldId id="569" r:id="rId24"/>
    <p:sldId id="599" r:id="rId25"/>
    <p:sldId id="579" r:id="rId26"/>
    <p:sldId id="597" r:id="rId27"/>
    <p:sldId id="518" r:id="rId28"/>
    <p:sldId id="580" r:id="rId29"/>
    <p:sldId id="525" r:id="rId30"/>
    <p:sldId id="595" r:id="rId31"/>
    <p:sldId id="596" r:id="rId32"/>
    <p:sldId id="520" r:id="rId33"/>
    <p:sldId id="521" r:id="rId34"/>
    <p:sldId id="581" r:id="rId35"/>
    <p:sldId id="584" r:id="rId36"/>
    <p:sldId id="551" r:id="rId37"/>
    <p:sldId id="592" r:id="rId38"/>
    <p:sldId id="553" r:id="rId39"/>
    <p:sldId id="555" r:id="rId40"/>
    <p:sldId id="557" r:id="rId41"/>
    <p:sldId id="608" r:id="rId42"/>
    <p:sldId id="575" r:id="rId43"/>
    <p:sldId id="586" r:id="rId44"/>
    <p:sldId id="587" r:id="rId45"/>
    <p:sldId id="606" r:id="rId46"/>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1">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phintern" initials="Intern" lastIdx="1" clrIdx="0"/>
  <p:cmAuthor id="1" name="jnebus" initials="j" lastIdx="5" clrIdx="1"/>
  <p:cmAuthor id="2" name="jhaus2"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FCAFB"/>
    <a:srgbClr val="5F9141"/>
    <a:srgbClr val="72AC4E"/>
    <a:srgbClr val="F2DF6E"/>
    <a:srgbClr val="FF0000"/>
    <a:srgbClr val="CC0000"/>
    <a:srgbClr val="D60000"/>
    <a:srgbClr val="DC1405"/>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70" autoAdjust="0"/>
  </p:normalViewPr>
  <p:slideViewPr>
    <p:cSldViewPr>
      <p:cViewPr varScale="1">
        <p:scale>
          <a:sx n="73" d="100"/>
          <a:sy n="73" d="100"/>
        </p:scale>
        <p:origin x="1296" y="66"/>
      </p:cViewPr>
      <p:guideLst>
        <p:guide orient="horz" pos="2160"/>
        <p:guide pos="2880"/>
      </p:guideLst>
    </p:cSldViewPr>
  </p:slideViewPr>
  <p:notesTextViewPr>
    <p:cViewPr>
      <p:scale>
        <a:sx n="1" d="1"/>
        <a:sy n="1" d="1"/>
      </p:scale>
      <p:origin x="0" y="0"/>
    </p:cViewPr>
  </p:notesTextViewPr>
  <p:sorterViewPr>
    <p:cViewPr>
      <p:scale>
        <a:sx n="100" d="100"/>
        <a:sy n="100" d="100"/>
      </p:scale>
      <p:origin x="0" y="4128"/>
    </p:cViewPr>
  </p:sorterViewPr>
  <p:notesViewPr>
    <p:cSldViewPr showGuides="1">
      <p:cViewPr>
        <p:scale>
          <a:sx n="125" d="100"/>
          <a:sy n="125" d="100"/>
        </p:scale>
        <p:origin x="-1254" y="-78"/>
      </p:cViewPr>
      <p:guideLst>
        <p:guide orient="horz" pos="28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56"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Sheet1!$A$2:$A$5</c:f>
              <c:strCache>
                <c:ptCount val="4"/>
                <c:pt idx="0">
                  <c:v>A</c:v>
                </c:pt>
                <c:pt idx="1">
                  <c:v>B</c:v>
                </c:pt>
                <c:pt idx="2">
                  <c:v>C</c:v>
                </c:pt>
                <c:pt idx="3">
                  <c:v>D</c:v>
                </c:pt>
              </c:strCache>
            </c:strRef>
          </c:cat>
          <c:val>
            <c:numRef>
              <c:f>Sheet1!$B$2:$B$5</c:f>
              <c:numCache>
                <c:formatCode>General</c:formatCode>
                <c:ptCount val="4"/>
                <c:pt idx="0">
                  <c:v>56</c:v>
                </c:pt>
                <c:pt idx="1">
                  <c:v>52</c:v>
                </c:pt>
                <c:pt idx="2">
                  <c:v>45</c:v>
                </c:pt>
                <c:pt idx="3">
                  <c:v>21</c:v>
                </c:pt>
              </c:numCache>
            </c:numRef>
          </c:val>
          <c:extLst>
            <c:ext xmlns:c16="http://schemas.microsoft.com/office/drawing/2014/chart" uri="{C3380CC4-5D6E-409C-BE32-E72D297353CC}">
              <c16:uniqueId val="{00000000-A10F-4B8C-AE32-119381F6B75A}"/>
            </c:ext>
          </c:extLst>
        </c:ser>
        <c:dLbls>
          <c:showLegendKey val="0"/>
          <c:showVal val="0"/>
          <c:showCatName val="0"/>
          <c:showSerName val="0"/>
          <c:showPercent val="0"/>
          <c:showBubbleSize val="0"/>
        </c:dLbls>
        <c:gapWidth val="150"/>
        <c:axId val="133158784"/>
        <c:axId val="133906432"/>
      </c:barChart>
      <c:catAx>
        <c:axId val="133158784"/>
        <c:scaling>
          <c:orientation val="minMax"/>
        </c:scaling>
        <c:delete val="0"/>
        <c:axPos val="b"/>
        <c:title>
          <c:tx>
            <c:rich>
              <a:bodyPr/>
              <a:lstStyle/>
              <a:p>
                <a:pPr>
                  <a:defRPr sz="1600"/>
                </a:pPr>
                <a:r>
                  <a:rPr lang="en-US" sz="1600" dirty="0"/>
                  <a:t>Volunteer</a:t>
                </a:r>
              </a:p>
            </c:rich>
          </c:tx>
          <c:overlay val="0"/>
        </c:title>
        <c:numFmt formatCode="General" sourceLinked="0"/>
        <c:majorTickMark val="out"/>
        <c:minorTickMark val="none"/>
        <c:tickLblPos val="nextTo"/>
        <c:crossAx val="133906432"/>
        <c:crosses val="autoZero"/>
        <c:auto val="1"/>
        <c:lblAlgn val="ctr"/>
        <c:lblOffset val="100"/>
        <c:noMultiLvlLbl val="0"/>
      </c:catAx>
      <c:valAx>
        <c:axId val="133906432"/>
        <c:scaling>
          <c:orientation val="minMax"/>
        </c:scaling>
        <c:delete val="0"/>
        <c:axPos val="l"/>
        <c:majorGridlines/>
        <c:title>
          <c:tx>
            <c:rich>
              <a:bodyPr rot="-5400000" vert="horz"/>
              <a:lstStyle/>
              <a:p>
                <a:pPr algn="ctr" rtl="0">
                  <a:defRPr lang="en-US" sz="1600" b="1" i="0" u="none" strike="noStrike" kern="1200" baseline="0" dirty="0">
                    <a:solidFill>
                      <a:srgbClr val="5E4517"/>
                    </a:solidFill>
                    <a:latin typeface="+mn-lt"/>
                    <a:ea typeface="+mn-ea"/>
                    <a:cs typeface="+mn-cs"/>
                  </a:defRPr>
                </a:pPr>
                <a:r>
                  <a:rPr lang="en-US" sz="1600" b="1" i="0" u="none" strike="noStrike" kern="1200" baseline="0" dirty="0">
                    <a:solidFill>
                      <a:srgbClr val="5E4517"/>
                    </a:solidFill>
                    <a:latin typeface="+mn-lt"/>
                    <a:ea typeface="+mn-ea"/>
                    <a:cs typeface="+mn-cs"/>
                  </a:rPr>
                  <a:t>Percent Reduction in TEWL</a:t>
                </a:r>
              </a:p>
            </c:rich>
          </c:tx>
          <c:overlay val="0"/>
        </c:title>
        <c:numFmt formatCode="General" sourceLinked="1"/>
        <c:majorTickMark val="out"/>
        <c:minorTickMark val="none"/>
        <c:tickLblPos val="nextTo"/>
        <c:crossAx val="133158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Sales</c:v>
                </c:pt>
              </c:strCache>
            </c:strRef>
          </c:tx>
          <c:dLbls>
            <c:dLbl>
              <c:idx val="0"/>
              <c:tx>
                <c:rich>
                  <a:bodyPr/>
                  <a:lstStyle/>
                  <a:p>
                    <a:pPr>
                      <a:defRPr>
                        <a:solidFill>
                          <a:schemeClr val="tx1"/>
                        </a:solidFill>
                      </a:defRPr>
                    </a:pPr>
                    <a:r>
                      <a:rPr lang="en-US"/>
                      <a:t>83.4%</a:t>
                    </a:r>
                  </a:p>
                </c:rich>
              </c:tx>
              <c:sp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1EA-40E5-8053-E5A26B260B86}"/>
                </c:ext>
              </c:extLst>
            </c:dLbl>
            <c:dLbl>
              <c:idx val="1"/>
              <c:tx>
                <c:rich>
                  <a:bodyPr/>
                  <a:lstStyle/>
                  <a:p>
                    <a:r>
                      <a:rPr lang="en-US"/>
                      <a:t>6.8%</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EA-40E5-8053-E5A26B260B86}"/>
                </c:ext>
              </c:extLst>
            </c:dLbl>
            <c:dLbl>
              <c:idx val="2"/>
              <c:tx>
                <c:rich>
                  <a:bodyPr/>
                  <a:lstStyle/>
                  <a:p>
                    <a:r>
                      <a:rPr lang="en-US"/>
                      <a:t>8.9%</a:t>
                    </a:r>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1EA-40E5-8053-E5A26B260B86}"/>
                </c:ext>
              </c:extLst>
            </c:dLbl>
            <c:dLbl>
              <c:idx val="3"/>
              <c:tx>
                <c:rich>
                  <a:bodyPr/>
                  <a:lstStyle/>
                  <a:p>
                    <a:pPr>
                      <a:defRPr>
                        <a:solidFill>
                          <a:schemeClr val="tx1"/>
                        </a:solidFill>
                      </a:defRPr>
                    </a:pPr>
                    <a:r>
                      <a:rPr lang="en-US"/>
                      <a:t>0.9%</a:t>
                    </a:r>
                  </a:p>
                </c:rich>
              </c:tx>
              <c:sp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1EA-40E5-8053-E5A26B260B86}"/>
                </c:ext>
              </c:extLst>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Sheet1!$A$2:$A$5</c:f>
              <c:strCache>
                <c:ptCount val="4"/>
                <c:pt idx="0">
                  <c:v>Triglycerides</c:v>
                </c:pt>
                <c:pt idx="1">
                  <c:v>Free Fatty Acids</c:v>
                </c:pt>
                <c:pt idx="2">
                  <c:v>Diacylglycerols</c:v>
                </c:pt>
                <c:pt idx="3">
                  <c:v>Phospholipids</c:v>
                </c:pt>
              </c:strCache>
            </c:strRef>
          </c:cat>
          <c:val>
            <c:numRef>
              <c:f>Sheet1!$B$2:$B$5</c:f>
              <c:numCache>
                <c:formatCode>General</c:formatCode>
                <c:ptCount val="4"/>
                <c:pt idx="0">
                  <c:v>83.4</c:v>
                </c:pt>
                <c:pt idx="1">
                  <c:v>6.8</c:v>
                </c:pt>
                <c:pt idx="2">
                  <c:v>8.9</c:v>
                </c:pt>
                <c:pt idx="3">
                  <c:v>0.9</c:v>
                </c:pt>
              </c:numCache>
            </c:numRef>
          </c:val>
          <c:extLst>
            <c:ext xmlns:c16="http://schemas.microsoft.com/office/drawing/2014/chart" uri="{C3380CC4-5D6E-409C-BE32-E72D297353CC}">
              <c16:uniqueId val="{00000004-F1EA-40E5-8053-E5A26B260B86}"/>
            </c:ext>
          </c:extLst>
        </c:ser>
        <c:dLbls>
          <c:showLegendKey val="0"/>
          <c:showVal val="1"/>
          <c:showCatName val="0"/>
          <c:showSerName val="0"/>
          <c:showPercent val="0"/>
          <c:showBubbleSize val="0"/>
          <c:showLeaderLines val="1"/>
        </c:dLbls>
        <c:firstSliceAng val="0"/>
      </c:pieChart>
    </c:plotArea>
    <c:legend>
      <c:legendPos val="r"/>
      <c:overlay val="0"/>
      <c:txPr>
        <a:bodyPr/>
        <a:lstStyle/>
        <a:p>
          <a:pPr>
            <a:defRPr>
              <a:solidFill>
                <a:schemeClr val="tx1"/>
              </a:solidFill>
            </a:defRPr>
          </a:pPr>
          <a:endParaRPr lang="en-US"/>
        </a:p>
      </c:txPr>
    </c:legend>
    <c:plotVisOnly val="1"/>
    <c:dispBlanksAs val="zero"/>
    <c:showDLblsOverMax val="0"/>
  </c:chart>
  <c:txPr>
    <a:bodyPr/>
    <a:lstStyle/>
    <a:p>
      <a:pPr>
        <a:defRPr sz="18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19230769230824E-2"/>
          <c:y val="4.0254237288135639E-2"/>
          <c:w val="0.88221153846153799"/>
          <c:h val="0.83686440677966101"/>
        </c:manualLayout>
      </c:layout>
      <c:lineChart>
        <c:grouping val="standard"/>
        <c:varyColors val="0"/>
        <c:ser>
          <c:idx val="2"/>
          <c:order val="2"/>
          <c:tx>
            <c:strRef>
              <c:f>Sheet1!$A$4</c:f>
              <c:strCache>
                <c:ptCount val="1"/>
                <c:pt idx="0">
                  <c:v>Senile Pruritis</c:v>
                </c:pt>
              </c:strCache>
            </c:strRef>
          </c:tx>
          <c:spPr>
            <a:ln w="30467">
              <a:solidFill>
                <a:schemeClr val="accent6">
                  <a:lumMod val="75000"/>
                </a:schemeClr>
              </a:solidFill>
              <a:prstDash val="sysDash"/>
            </a:ln>
          </c:spPr>
          <c:marker>
            <c:symbol val="circle"/>
            <c:size val="5"/>
            <c:spPr>
              <a:solidFill>
                <a:schemeClr val="accent6">
                  <a:lumMod val="75000"/>
                </a:schemeClr>
              </a:solidFill>
              <a:ln>
                <a:solidFill>
                  <a:schemeClr val="accent6">
                    <a:lumMod val="75000"/>
                  </a:schemeClr>
                </a:solidFill>
                <a:prstDash val="solid"/>
              </a:ln>
            </c:spPr>
          </c:marker>
          <c:cat>
            <c:numRef>
              <c:f>Sheet1!$B$1:$G$1</c:f>
              <c:numCache>
                <c:formatCode>General</c:formatCode>
                <c:ptCount val="6"/>
                <c:pt idx="1">
                  <c:v>0</c:v>
                </c:pt>
                <c:pt idx="2">
                  <c:v>30</c:v>
                </c:pt>
                <c:pt idx="3">
                  <c:v>60</c:v>
                </c:pt>
                <c:pt idx="4">
                  <c:v>90</c:v>
                </c:pt>
                <c:pt idx="5">
                  <c:v>180</c:v>
                </c:pt>
              </c:numCache>
            </c:numRef>
          </c:cat>
          <c:val>
            <c:numRef>
              <c:f>Sheet1!$B$4:$G$4</c:f>
              <c:numCache>
                <c:formatCode>General</c:formatCode>
                <c:ptCount val="6"/>
                <c:pt idx="0">
                  <c:v>6.53</c:v>
                </c:pt>
                <c:pt idx="1">
                  <c:v>4.8</c:v>
                </c:pt>
                <c:pt idx="2">
                  <c:v>4.9000000000000004</c:v>
                </c:pt>
                <c:pt idx="3">
                  <c:v>5.4</c:v>
                </c:pt>
                <c:pt idx="4">
                  <c:v>5.5</c:v>
                </c:pt>
                <c:pt idx="5">
                  <c:v>5.5</c:v>
                </c:pt>
              </c:numCache>
            </c:numRef>
          </c:val>
          <c:smooth val="0"/>
          <c:extLst>
            <c:ext xmlns:c16="http://schemas.microsoft.com/office/drawing/2014/chart" uri="{C3380CC4-5D6E-409C-BE32-E72D297353CC}">
              <c16:uniqueId val="{00000000-5EB3-4191-9F99-FB8AC36DE74A}"/>
            </c:ext>
          </c:extLst>
        </c:ser>
        <c:dLbls>
          <c:showLegendKey val="0"/>
          <c:showVal val="0"/>
          <c:showCatName val="0"/>
          <c:showSerName val="0"/>
          <c:showPercent val="0"/>
          <c:showBubbleSize val="0"/>
        </c:dLbls>
        <c:marker val="1"/>
        <c:smooth val="0"/>
        <c:axId val="150714624"/>
        <c:axId val="150721280"/>
      </c:lineChart>
      <c:lineChart>
        <c:grouping val="standard"/>
        <c:varyColors val="0"/>
        <c:ser>
          <c:idx val="0"/>
          <c:order val="0"/>
          <c:tx>
            <c:strRef>
              <c:f>Sheet1!$A$2</c:f>
              <c:strCache>
                <c:ptCount val="1"/>
                <c:pt idx="0">
                  <c:v>Eczema</c:v>
                </c:pt>
              </c:strCache>
            </c:strRef>
          </c:tx>
          <c:spPr>
            <a:ln w="30467">
              <a:solidFill>
                <a:srgbClr val="008000"/>
              </a:solidFill>
              <a:prstDash val="solid"/>
            </a:ln>
          </c:spPr>
          <c:marker>
            <c:symbol val="circle"/>
            <c:size val="5"/>
            <c:spPr>
              <a:solidFill>
                <a:srgbClr val="008000"/>
              </a:solidFill>
              <a:ln>
                <a:solidFill>
                  <a:srgbClr val="008000"/>
                </a:solidFill>
                <a:prstDash val="solid"/>
              </a:ln>
            </c:spPr>
          </c:marker>
          <c:cat>
            <c:numRef>
              <c:f>Sheet1!$B$1:$G$1</c:f>
              <c:numCache>
                <c:formatCode>General</c:formatCode>
                <c:ptCount val="6"/>
                <c:pt idx="1">
                  <c:v>0</c:v>
                </c:pt>
                <c:pt idx="2">
                  <c:v>30</c:v>
                </c:pt>
                <c:pt idx="3">
                  <c:v>60</c:v>
                </c:pt>
                <c:pt idx="4">
                  <c:v>90</c:v>
                </c:pt>
                <c:pt idx="5">
                  <c:v>180</c:v>
                </c:pt>
              </c:numCache>
            </c:numRef>
          </c:cat>
          <c:val>
            <c:numRef>
              <c:f>Sheet1!$B$2:$G$2</c:f>
              <c:numCache>
                <c:formatCode>General</c:formatCode>
                <c:ptCount val="6"/>
                <c:pt idx="0">
                  <c:v>7.5</c:v>
                </c:pt>
                <c:pt idx="1">
                  <c:v>5.0999999999999996</c:v>
                </c:pt>
                <c:pt idx="2">
                  <c:v>5.2</c:v>
                </c:pt>
                <c:pt idx="3">
                  <c:v>5.2</c:v>
                </c:pt>
                <c:pt idx="4">
                  <c:v>5.5</c:v>
                </c:pt>
                <c:pt idx="5">
                  <c:v>5.5</c:v>
                </c:pt>
              </c:numCache>
            </c:numRef>
          </c:val>
          <c:smooth val="0"/>
          <c:extLst>
            <c:ext xmlns:c16="http://schemas.microsoft.com/office/drawing/2014/chart" uri="{C3380CC4-5D6E-409C-BE32-E72D297353CC}">
              <c16:uniqueId val="{00000001-5EB3-4191-9F99-FB8AC36DE74A}"/>
            </c:ext>
          </c:extLst>
        </c:ser>
        <c:ser>
          <c:idx val="1"/>
          <c:order val="1"/>
          <c:tx>
            <c:strRef>
              <c:f>Sheet1!$A$3</c:f>
              <c:strCache>
                <c:ptCount val="1"/>
                <c:pt idx="0">
                  <c:v>Winter Itch</c:v>
                </c:pt>
              </c:strCache>
            </c:strRef>
          </c:tx>
          <c:spPr>
            <a:ln w="30467">
              <a:solidFill>
                <a:srgbClr val="993300"/>
              </a:solidFill>
              <a:prstDash val="lgDash"/>
            </a:ln>
          </c:spPr>
          <c:marker>
            <c:symbol val="circle"/>
            <c:size val="5"/>
            <c:spPr>
              <a:solidFill>
                <a:srgbClr val="993300"/>
              </a:solidFill>
              <a:ln>
                <a:solidFill>
                  <a:srgbClr val="993300"/>
                </a:solidFill>
                <a:prstDash val="solid"/>
              </a:ln>
            </c:spPr>
          </c:marker>
          <c:cat>
            <c:numRef>
              <c:f>Sheet1!$B$1:$G$1</c:f>
              <c:numCache>
                <c:formatCode>General</c:formatCode>
                <c:ptCount val="6"/>
                <c:pt idx="1">
                  <c:v>0</c:v>
                </c:pt>
                <c:pt idx="2">
                  <c:v>30</c:v>
                </c:pt>
                <c:pt idx="3">
                  <c:v>60</c:v>
                </c:pt>
                <c:pt idx="4">
                  <c:v>90</c:v>
                </c:pt>
                <c:pt idx="5">
                  <c:v>180</c:v>
                </c:pt>
              </c:numCache>
            </c:numRef>
          </c:cat>
          <c:val>
            <c:numRef>
              <c:f>Sheet1!$B$3:$G$3</c:f>
              <c:numCache>
                <c:formatCode>General</c:formatCode>
                <c:ptCount val="6"/>
                <c:pt idx="0">
                  <c:v>6.8</c:v>
                </c:pt>
                <c:pt idx="1">
                  <c:v>5.2</c:v>
                </c:pt>
                <c:pt idx="2">
                  <c:v>5.2</c:v>
                </c:pt>
                <c:pt idx="3">
                  <c:v>5.4</c:v>
                </c:pt>
                <c:pt idx="4">
                  <c:v>5.4</c:v>
                </c:pt>
                <c:pt idx="5">
                  <c:v>5.8</c:v>
                </c:pt>
              </c:numCache>
            </c:numRef>
          </c:val>
          <c:smooth val="0"/>
          <c:extLst>
            <c:ext xmlns:c16="http://schemas.microsoft.com/office/drawing/2014/chart" uri="{C3380CC4-5D6E-409C-BE32-E72D297353CC}">
              <c16:uniqueId val="{00000002-5EB3-4191-9F99-FB8AC36DE74A}"/>
            </c:ext>
          </c:extLst>
        </c:ser>
        <c:ser>
          <c:idx val="3"/>
          <c:order val="3"/>
          <c:tx>
            <c:strRef>
              <c:f>Sheet1!$A$5</c:f>
              <c:strCache>
                <c:ptCount val="1"/>
                <c:pt idx="0">
                  <c:v>Senile Skin</c:v>
                </c:pt>
              </c:strCache>
            </c:strRef>
          </c:tx>
          <c:spPr>
            <a:ln w="45700">
              <a:solidFill>
                <a:schemeClr val="accent1"/>
              </a:solidFill>
              <a:prstDash val="lgDashDot"/>
            </a:ln>
          </c:spPr>
          <c:marker>
            <c:symbol val="circle"/>
            <c:size val="5"/>
            <c:spPr>
              <a:solidFill>
                <a:schemeClr val="accent1"/>
              </a:solidFill>
              <a:ln>
                <a:solidFill>
                  <a:schemeClr val="accent1"/>
                </a:solidFill>
                <a:prstDash val="solid"/>
              </a:ln>
            </c:spPr>
          </c:marker>
          <c:cat>
            <c:numRef>
              <c:f>Sheet1!$B$1:$G$1</c:f>
              <c:numCache>
                <c:formatCode>General</c:formatCode>
                <c:ptCount val="6"/>
                <c:pt idx="1">
                  <c:v>0</c:v>
                </c:pt>
                <c:pt idx="2">
                  <c:v>30</c:v>
                </c:pt>
                <c:pt idx="3">
                  <c:v>60</c:v>
                </c:pt>
                <c:pt idx="4">
                  <c:v>90</c:v>
                </c:pt>
                <c:pt idx="5">
                  <c:v>180</c:v>
                </c:pt>
              </c:numCache>
            </c:numRef>
          </c:cat>
          <c:val>
            <c:numRef>
              <c:f>Sheet1!$B$5:$G$5</c:f>
              <c:numCache>
                <c:formatCode>General</c:formatCode>
                <c:ptCount val="6"/>
                <c:pt idx="0">
                  <c:v>5.9</c:v>
                </c:pt>
                <c:pt idx="1">
                  <c:v>4.8</c:v>
                </c:pt>
                <c:pt idx="2">
                  <c:v>5</c:v>
                </c:pt>
                <c:pt idx="3">
                  <c:v>5.4</c:v>
                </c:pt>
                <c:pt idx="4">
                  <c:v>5.5</c:v>
                </c:pt>
                <c:pt idx="5">
                  <c:v>5.5</c:v>
                </c:pt>
              </c:numCache>
            </c:numRef>
          </c:val>
          <c:smooth val="0"/>
          <c:extLst>
            <c:ext xmlns:c16="http://schemas.microsoft.com/office/drawing/2014/chart" uri="{C3380CC4-5D6E-409C-BE32-E72D297353CC}">
              <c16:uniqueId val="{00000003-5EB3-4191-9F99-FB8AC36DE74A}"/>
            </c:ext>
          </c:extLst>
        </c:ser>
        <c:dLbls>
          <c:showLegendKey val="0"/>
          <c:showVal val="0"/>
          <c:showCatName val="0"/>
          <c:showSerName val="0"/>
          <c:showPercent val="0"/>
          <c:showBubbleSize val="0"/>
        </c:dLbls>
        <c:marker val="1"/>
        <c:smooth val="0"/>
        <c:axId val="150722816"/>
        <c:axId val="150609920"/>
      </c:lineChart>
      <c:catAx>
        <c:axId val="150714624"/>
        <c:scaling>
          <c:orientation val="minMax"/>
        </c:scaling>
        <c:delete val="0"/>
        <c:axPos val="b"/>
        <c:title>
          <c:tx>
            <c:rich>
              <a:bodyPr/>
              <a:lstStyle/>
              <a:p>
                <a:pPr>
                  <a:defRPr sz="1319" b="1" i="0" u="none" strike="noStrike" baseline="0">
                    <a:solidFill>
                      <a:schemeClr val="tx1"/>
                    </a:solidFill>
                    <a:latin typeface="Arial"/>
                    <a:ea typeface="Arial"/>
                    <a:cs typeface="Arial"/>
                  </a:defRPr>
                </a:pPr>
                <a:r>
                  <a:rPr lang="fr-FR" dirty="0"/>
                  <a:t>Time in minutes</a:t>
                </a:r>
              </a:p>
            </c:rich>
          </c:tx>
          <c:layout>
            <c:manualLayout>
              <c:xMode val="edge"/>
              <c:yMode val="edge"/>
              <c:x val="0.37259615384615402"/>
              <c:y val="0.91949152542372903"/>
            </c:manualLayout>
          </c:layout>
          <c:overlay val="0"/>
          <c:spPr>
            <a:noFill/>
            <a:ln w="30467">
              <a:noFill/>
            </a:ln>
          </c:spPr>
        </c:title>
        <c:numFmt formatCode="General" sourceLinked="1"/>
        <c:majorTickMark val="in"/>
        <c:minorTickMark val="in"/>
        <c:tickLblPos val="nextTo"/>
        <c:spPr>
          <a:ln w="3808">
            <a:solidFill>
              <a:schemeClr val="tx1"/>
            </a:solidFill>
            <a:prstDash val="solid"/>
          </a:ln>
        </c:spPr>
        <c:txPr>
          <a:bodyPr rot="0" vert="horz"/>
          <a:lstStyle/>
          <a:p>
            <a:pPr>
              <a:defRPr sz="1080" b="0" i="0" u="none" strike="noStrike" baseline="0">
                <a:solidFill>
                  <a:schemeClr val="tx1"/>
                </a:solidFill>
                <a:latin typeface="Arial"/>
                <a:ea typeface="Arial"/>
                <a:cs typeface="Arial"/>
              </a:defRPr>
            </a:pPr>
            <a:endParaRPr lang="en-US"/>
          </a:p>
        </c:txPr>
        <c:crossAx val="150721280"/>
        <c:crossesAt val="0"/>
        <c:auto val="1"/>
        <c:lblAlgn val="ctr"/>
        <c:lblOffset val="100"/>
        <c:tickLblSkip val="1"/>
        <c:tickMarkSkip val="1"/>
        <c:noMultiLvlLbl val="0"/>
      </c:catAx>
      <c:valAx>
        <c:axId val="150721280"/>
        <c:scaling>
          <c:orientation val="minMax"/>
        </c:scaling>
        <c:delete val="1"/>
        <c:axPos val="r"/>
        <c:numFmt formatCode="General" sourceLinked="1"/>
        <c:majorTickMark val="out"/>
        <c:minorTickMark val="none"/>
        <c:tickLblPos val="none"/>
        <c:crossAx val="150714624"/>
        <c:crosses val="max"/>
        <c:crossBetween val="midCat"/>
        <c:majorUnit val="1"/>
        <c:minorUnit val="1"/>
      </c:valAx>
      <c:catAx>
        <c:axId val="150722816"/>
        <c:scaling>
          <c:orientation val="minMax"/>
        </c:scaling>
        <c:delete val="1"/>
        <c:axPos val="b"/>
        <c:numFmt formatCode="General" sourceLinked="1"/>
        <c:majorTickMark val="out"/>
        <c:minorTickMark val="none"/>
        <c:tickLblPos val="none"/>
        <c:crossAx val="150609920"/>
        <c:crosses val="autoZero"/>
        <c:auto val="1"/>
        <c:lblAlgn val="ctr"/>
        <c:lblOffset val="100"/>
        <c:noMultiLvlLbl val="0"/>
      </c:catAx>
      <c:valAx>
        <c:axId val="150609920"/>
        <c:scaling>
          <c:orientation val="minMax"/>
          <c:min val="3"/>
        </c:scaling>
        <c:delete val="0"/>
        <c:axPos val="l"/>
        <c:numFmt formatCode="General" sourceLinked="1"/>
        <c:majorTickMark val="cross"/>
        <c:minorTickMark val="none"/>
        <c:tickLblPos val="nextTo"/>
        <c:spPr>
          <a:ln w="3808">
            <a:solidFill>
              <a:schemeClr val="tx1"/>
            </a:solidFill>
            <a:prstDash val="solid"/>
          </a:ln>
        </c:spPr>
        <c:txPr>
          <a:bodyPr rot="0" vert="horz"/>
          <a:lstStyle/>
          <a:p>
            <a:pPr>
              <a:defRPr sz="1080" b="0" i="0" u="none" strike="noStrike" baseline="0">
                <a:solidFill>
                  <a:schemeClr val="tx1"/>
                </a:solidFill>
                <a:latin typeface="Arial"/>
                <a:ea typeface="Arial"/>
                <a:cs typeface="Arial"/>
              </a:defRPr>
            </a:pPr>
            <a:endParaRPr lang="en-US"/>
          </a:p>
        </c:txPr>
        <c:crossAx val="150722816"/>
        <c:crosses val="autoZero"/>
        <c:crossBetween val="midCat"/>
        <c:majorUnit val="1"/>
        <c:minorUnit val="1"/>
      </c:valAx>
      <c:spPr>
        <a:noFill/>
        <a:ln w="15233">
          <a:solidFill>
            <a:srgbClr val="808080"/>
          </a:solidFill>
          <a:prstDash val="solid"/>
        </a:ln>
      </c:spPr>
    </c:plotArea>
    <c:plotVisOnly val="1"/>
    <c:dispBlanksAs val="gap"/>
    <c:showDLblsOverMax val="0"/>
  </c:chart>
  <c:spPr>
    <a:noFill/>
    <a:ln>
      <a:noFill/>
    </a:ln>
  </c:spPr>
  <c:txPr>
    <a:bodyPr/>
    <a:lstStyle/>
    <a:p>
      <a:pPr>
        <a:defRPr sz="690"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percentStacked"/>
        <c:varyColors val="0"/>
        <c:ser>
          <c:idx val="0"/>
          <c:order val="0"/>
          <c:tx>
            <c:strRef>
              <c:f>Sheet1!$B$1</c:f>
              <c:strCache>
                <c:ptCount val="1"/>
                <c:pt idx="0">
                  <c:v>Moderate</c:v>
                </c:pt>
              </c:strCache>
            </c:strRef>
          </c:tx>
          <c:spPr>
            <a:solidFill>
              <a:srgbClr val="FF0000"/>
            </a:solidFill>
          </c:spPr>
          <c:invertIfNegative val="0"/>
          <c:cat>
            <c:strRef>
              <c:f>Sheet1!$A$2:$A$5</c:f>
              <c:strCache>
                <c:ptCount val="4"/>
                <c:pt idx="0">
                  <c:v>Week 0</c:v>
                </c:pt>
                <c:pt idx="1">
                  <c:v>Week 2</c:v>
                </c:pt>
                <c:pt idx="2">
                  <c:v>Week 4</c:v>
                </c:pt>
                <c:pt idx="3">
                  <c:v>Week 8</c:v>
                </c:pt>
              </c:strCache>
            </c:strRef>
          </c:cat>
          <c:val>
            <c:numRef>
              <c:f>Sheet1!$B$2:$B$5</c:f>
              <c:numCache>
                <c:formatCode>General</c:formatCode>
                <c:ptCount val="4"/>
                <c:pt idx="0">
                  <c:v>61</c:v>
                </c:pt>
                <c:pt idx="1">
                  <c:v>23</c:v>
                </c:pt>
                <c:pt idx="2">
                  <c:v>18</c:v>
                </c:pt>
                <c:pt idx="3">
                  <c:v>22</c:v>
                </c:pt>
              </c:numCache>
            </c:numRef>
          </c:val>
          <c:extLst>
            <c:ext xmlns:c16="http://schemas.microsoft.com/office/drawing/2014/chart" uri="{C3380CC4-5D6E-409C-BE32-E72D297353CC}">
              <c16:uniqueId val="{00000000-261C-402C-B32A-F74990322BA5}"/>
            </c:ext>
          </c:extLst>
        </c:ser>
        <c:ser>
          <c:idx val="1"/>
          <c:order val="1"/>
          <c:tx>
            <c:strRef>
              <c:f>Sheet1!$C$1</c:f>
              <c:strCache>
                <c:ptCount val="1"/>
                <c:pt idx="0">
                  <c:v>Mild</c:v>
                </c:pt>
              </c:strCache>
            </c:strRef>
          </c:tx>
          <c:spPr>
            <a:solidFill>
              <a:schemeClr val="accent6">
                <a:lumMod val="75000"/>
              </a:schemeClr>
            </a:solidFill>
          </c:spPr>
          <c:invertIfNegative val="0"/>
          <c:cat>
            <c:strRef>
              <c:f>Sheet1!$A$2:$A$5</c:f>
              <c:strCache>
                <c:ptCount val="4"/>
                <c:pt idx="0">
                  <c:v>Week 0</c:v>
                </c:pt>
                <c:pt idx="1">
                  <c:v>Week 2</c:v>
                </c:pt>
                <c:pt idx="2">
                  <c:v>Week 4</c:v>
                </c:pt>
                <c:pt idx="3">
                  <c:v>Week 8</c:v>
                </c:pt>
              </c:strCache>
            </c:strRef>
          </c:cat>
          <c:val>
            <c:numRef>
              <c:f>Sheet1!$C$2:$C$5</c:f>
              <c:numCache>
                <c:formatCode>General</c:formatCode>
                <c:ptCount val="4"/>
                <c:pt idx="0">
                  <c:v>39</c:v>
                </c:pt>
                <c:pt idx="1">
                  <c:v>53</c:v>
                </c:pt>
                <c:pt idx="2">
                  <c:v>51</c:v>
                </c:pt>
                <c:pt idx="3">
                  <c:v>32</c:v>
                </c:pt>
              </c:numCache>
            </c:numRef>
          </c:val>
          <c:extLst>
            <c:ext xmlns:c16="http://schemas.microsoft.com/office/drawing/2014/chart" uri="{C3380CC4-5D6E-409C-BE32-E72D297353CC}">
              <c16:uniqueId val="{00000001-261C-402C-B32A-F74990322BA5}"/>
            </c:ext>
          </c:extLst>
        </c:ser>
        <c:ser>
          <c:idx val="2"/>
          <c:order val="2"/>
          <c:tx>
            <c:strRef>
              <c:f>Sheet1!$D$1</c:f>
              <c:strCache>
                <c:ptCount val="1"/>
                <c:pt idx="0">
                  <c:v>Almost Clear</c:v>
                </c:pt>
              </c:strCache>
            </c:strRef>
          </c:tx>
          <c:spPr>
            <a:solidFill>
              <a:srgbClr val="FFC000"/>
            </a:solidFill>
          </c:spPr>
          <c:invertIfNegative val="0"/>
          <c:cat>
            <c:strRef>
              <c:f>Sheet1!$A$2:$A$5</c:f>
              <c:strCache>
                <c:ptCount val="4"/>
                <c:pt idx="0">
                  <c:v>Week 0</c:v>
                </c:pt>
                <c:pt idx="1">
                  <c:v>Week 2</c:v>
                </c:pt>
                <c:pt idx="2">
                  <c:v>Week 4</c:v>
                </c:pt>
                <c:pt idx="3">
                  <c:v>Week 8</c:v>
                </c:pt>
              </c:strCache>
            </c:strRef>
          </c:cat>
          <c:val>
            <c:numRef>
              <c:f>Sheet1!$D$2:$D$5</c:f>
              <c:numCache>
                <c:formatCode>General</c:formatCode>
                <c:ptCount val="4"/>
                <c:pt idx="0">
                  <c:v>0</c:v>
                </c:pt>
                <c:pt idx="1">
                  <c:v>19</c:v>
                </c:pt>
                <c:pt idx="2">
                  <c:v>22</c:v>
                </c:pt>
                <c:pt idx="3">
                  <c:v>27</c:v>
                </c:pt>
              </c:numCache>
            </c:numRef>
          </c:val>
          <c:extLst>
            <c:ext xmlns:c16="http://schemas.microsoft.com/office/drawing/2014/chart" uri="{C3380CC4-5D6E-409C-BE32-E72D297353CC}">
              <c16:uniqueId val="{00000002-261C-402C-B32A-F74990322BA5}"/>
            </c:ext>
          </c:extLst>
        </c:ser>
        <c:ser>
          <c:idx val="3"/>
          <c:order val="3"/>
          <c:tx>
            <c:strRef>
              <c:f>Sheet1!$E$1</c:f>
              <c:strCache>
                <c:ptCount val="1"/>
                <c:pt idx="0">
                  <c:v>Clear</c:v>
                </c:pt>
              </c:strCache>
            </c:strRef>
          </c:tx>
          <c:spPr>
            <a:solidFill>
              <a:srgbClr val="5F9141"/>
            </a:solidFill>
          </c:spPr>
          <c:invertIfNegative val="0"/>
          <c:cat>
            <c:strRef>
              <c:f>Sheet1!$A$2:$A$5</c:f>
              <c:strCache>
                <c:ptCount val="4"/>
                <c:pt idx="0">
                  <c:v>Week 0</c:v>
                </c:pt>
                <c:pt idx="1">
                  <c:v>Week 2</c:v>
                </c:pt>
                <c:pt idx="2">
                  <c:v>Week 4</c:v>
                </c:pt>
                <c:pt idx="3">
                  <c:v>Week 8</c:v>
                </c:pt>
              </c:strCache>
            </c:strRef>
          </c:cat>
          <c:val>
            <c:numRef>
              <c:f>Sheet1!$E$2:$E$5</c:f>
              <c:numCache>
                <c:formatCode>General</c:formatCode>
                <c:ptCount val="4"/>
                <c:pt idx="0">
                  <c:v>0</c:v>
                </c:pt>
                <c:pt idx="1">
                  <c:v>5</c:v>
                </c:pt>
                <c:pt idx="2">
                  <c:v>9</c:v>
                </c:pt>
                <c:pt idx="3">
                  <c:v>19</c:v>
                </c:pt>
              </c:numCache>
            </c:numRef>
          </c:val>
          <c:extLst>
            <c:ext xmlns:c16="http://schemas.microsoft.com/office/drawing/2014/chart" uri="{C3380CC4-5D6E-409C-BE32-E72D297353CC}">
              <c16:uniqueId val="{00000003-261C-402C-B32A-F74990322BA5}"/>
            </c:ext>
          </c:extLst>
        </c:ser>
        <c:dLbls>
          <c:showLegendKey val="0"/>
          <c:showVal val="0"/>
          <c:showCatName val="0"/>
          <c:showSerName val="0"/>
          <c:showPercent val="0"/>
          <c:showBubbleSize val="0"/>
        </c:dLbls>
        <c:gapWidth val="150"/>
        <c:overlap val="100"/>
        <c:axId val="153690880"/>
        <c:axId val="153692416"/>
      </c:barChart>
      <c:catAx>
        <c:axId val="153690880"/>
        <c:scaling>
          <c:orientation val="minMax"/>
        </c:scaling>
        <c:delete val="0"/>
        <c:axPos val="b"/>
        <c:numFmt formatCode="General" sourceLinked="0"/>
        <c:majorTickMark val="out"/>
        <c:minorTickMark val="none"/>
        <c:tickLblPos val="nextTo"/>
        <c:txPr>
          <a:bodyPr/>
          <a:lstStyle/>
          <a:p>
            <a:pPr>
              <a:defRPr sz="1600"/>
            </a:pPr>
            <a:endParaRPr lang="en-US"/>
          </a:p>
        </c:txPr>
        <c:crossAx val="153692416"/>
        <c:crosses val="autoZero"/>
        <c:auto val="1"/>
        <c:lblAlgn val="ctr"/>
        <c:lblOffset val="100"/>
        <c:noMultiLvlLbl val="0"/>
      </c:catAx>
      <c:valAx>
        <c:axId val="153692416"/>
        <c:scaling>
          <c:orientation val="minMax"/>
        </c:scaling>
        <c:delete val="0"/>
        <c:axPos val="l"/>
        <c:majorGridlines/>
        <c:title>
          <c:tx>
            <c:rich>
              <a:bodyPr rot="-5400000" vert="horz"/>
              <a:lstStyle/>
              <a:p>
                <a:pPr>
                  <a:defRPr sz="1600"/>
                </a:pPr>
                <a:r>
                  <a:rPr lang="en-US" sz="1600" dirty="0"/>
                  <a:t>% Patients in Each IGA category</a:t>
                </a:r>
              </a:p>
            </c:rich>
          </c:tx>
          <c:overlay val="0"/>
        </c:title>
        <c:numFmt formatCode="0%" sourceLinked="1"/>
        <c:majorTickMark val="out"/>
        <c:minorTickMark val="none"/>
        <c:tickLblPos val="nextTo"/>
        <c:txPr>
          <a:bodyPr/>
          <a:lstStyle/>
          <a:p>
            <a:pPr>
              <a:defRPr sz="1600"/>
            </a:pPr>
            <a:endParaRPr lang="en-US"/>
          </a:p>
        </c:txPr>
        <c:crossAx val="153690880"/>
        <c:crosses val="autoZero"/>
        <c:crossBetween val="between"/>
      </c:valAx>
    </c:plotArea>
    <c:legend>
      <c:legendPos val="r"/>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Week 2</c:v>
                </c:pt>
              </c:strCache>
            </c:strRef>
          </c:tx>
          <c:invertIfNegative val="0"/>
          <c:cat>
            <c:strRef>
              <c:f>Sheet1!$A$2:$A$3</c:f>
              <c:strCache>
                <c:ptCount val="2"/>
                <c:pt idx="0">
                  <c:v>Overall IGA</c:v>
                </c:pt>
                <c:pt idx="1">
                  <c:v>EASI Composite</c:v>
                </c:pt>
              </c:strCache>
            </c:strRef>
          </c:cat>
          <c:val>
            <c:numRef>
              <c:f>Sheet1!$B$2:$B$3</c:f>
              <c:numCache>
                <c:formatCode>General</c:formatCode>
                <c:ptCount val="2"/>
                <c:pt idx="0">
                  <c:v>32</c:v>
                </c:pt>
                <c:pt idx="1">
                  <c:v>54</c:v>
                </c:pt>
              </c:numCache>
            </c:numRef>
          </c:val>
          <c:extLst>
            <c:ext xmlns:c16="http://schemas.microsoft.com/office/drawing/2014/chart" uri="{C3380CC4-5D6E-409C-BE32-E72D297353CC}">
              <c16:uniqueId val="{00000000-6BDB-4F37-9E81-E780DFA70374}"/>
            </c:ext>
          </c:extLst>
        </c:ser>
        <c:ser>
          <c:idx val="1"/>
          <c:order val="1"/>
          <c:tx>
            <c:strRef>
              <c:f>Sheet1!$C$1</c:f>
              <c:strCache>
                <c:ptCount val="1"/>
                <c:pt idx="0">
                  <c:v>Week 4</c:v>
                </c:pt>
              </c:strCache>
            </c:strRef>
          </c:tx>
          <c:invertIfNegative val="0"/>
          <c:cat>
            <c:strRef>
              <c:f>Sheet1!$A$2:$A$3</c:f>
              <c:strCache>
                <c:ptCount val="2"/>
                <c:pt idx="0">
                  <c:v>Overall IGA</c:v>
                </c:pt>
                <c:pt idx="1">
                  <c:v>EASI Composite</c:v>
                </c:pt>
              </c:strCache>
            </c:strRef>
          </c:cat>
          <c:val>
            <c:numRef>
              <c:f>Sheet1!$C$2:$C$3</c:f>
              <c:numCache>
                <c:formatCode>General</c:formatCode>
                <c:ptCount val="2"/>
                <c:pt idx="0">
                  <c:v>45</c:v>
                </c:pt>
                <c:pt idx="1">
                  <c:v>48</c:v>
                </c:pt>
              </c:numCache>
            </c:numRef>
          </c:val>
          <c:extLst>
            <c:ext xmlns:c16="http://schemas.microsoft.com/office/drawing/2014/chart" uri="{C3380CC4-5D6E-409C-BE32-E72D297353CC}">
              <c16:uniqueId val="{00000001-6BDB-4F37-9E81-E780DFA70374}"/>
            </c:ext>
          </c:extLst>
        </c:ser>
        <c:dLbls>
          <c:showLegendKey val="0"/>
          <c:showVal val="0"/>
          <c:showCatName val="0"/>
          <c:showSerName val="0"/>
          <c:showPercent val="0"/>
          <c:showBubbleSize val="0"/>
        </c:dLbls>
        <c:gapWidth val="150"/>
        <c:axId val="153824256"/>
        <c:axId val="153838336"/>
      </c:barChart>
      <c:catAx>
        <c:axId val="153824256"/>
        <c:scaling>
          <c:orientation val="minMax"/>
        </c:scaling>
        <c:delete val="0"/>
        <c:axPos val="b"/>
        <c:numFmt formatCode="General" sourceLinked="0"/>
        <c:majorTickMark val="out"/>
        <c:minorTickMark val="none"/>
        <c:tickLblPos val="nextTo"/>
        <c:crossAx val="153838336"/>
        <c:crosses val="autoZero"/>
        <c:auto val="1"/>
        <c:lblAlgn val="ctr"/>
        <c:lblOffset val="100"/>
        <c:noMultiLvlLbl val="0"/>
      </c:catAx>
      <c:valAx>
        <c:axId val="153838336"/>
        <c:scaling>
          <c:orientation val="minMax"/>
        </c:scaling>
        <c:delete val="0"/>
        <c:axPos val="l"/>
        <c:title>
          <c:tx>
            <c:rich>
              <a:bodyPr rot="-5400000" vert="horz"/>
              <a:lstStyle/>
              <a:p>
                <a:pPr>
                  <a:defRPr sz="1600"/>
                </a:pPr>
                <a:r>
                  <a:rPr lang="en-US" sz="1600" dirty="0"/>
                  <a:t>% Mean Improvement from Baseline</a:t>
                </a:r>
              </a:p>
            </c:rich>
          </c:tx>
          <c:overlay val="0"/>
        </c:title>
        <c:numFmt formatCode="General" sourceLinked="1"/>
        <c:majorTickMark val="out"/>
        <c:minorTickMark val="none"/>
        <c:tickLblPos val="nextTo"/>
        <c:txPr>
          <a:bodyPr/>
          <a:lstStyle/>
          <a:p>
            <a:pPr>
              <a:defRPr sz="1600"/>
            </a:pPr>
            <a:endParaRPr lang="en-US"/>
          </a:p>
        </c:txPr>
        <c:crossAx val="15382425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9.9151017528104304E-2"/>
          <c:y val="3.9703248031496136E-2"/>
          <c:w val="0.82730894687043899"/>
          <c:h val="0.846317421259842"/>
        </c:manualLayout>
      </c:layout>
      <c:barChart>
        <c:barDir val="col"/>
        <c:grouping val="clustered"/>
        <c:varyColors val="0"/>
        <c:ser>
          <c:idx val="0"/>
          <c:order val="0"/>
          <c:tx>
            <c:strRef>
              <c:f>Feuil1!$B$1</c:f>
              <c:strCache>
                <c:ptCount val="1"/>
                <c:pt idx="0">
                  <c:v>Week 4</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solidFill>
                          <a:srgbClr val="000000"/>
                        </a:solidFill>
                      </a:rPr>
                      <a:t>61.6%</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38-438A-A41B-0FE7228AFCEE}"/>
                </c:ext>
              </c:extLst>
            </c:dLbl>
            <c:dLbl>
              <c:idx val="1"/>
              <c:tx>
                <c:rich>
                  <a:bodyPr/>
                  <a:lstStyle/>
                  <a:p>
                    <a:r>
                      <a:rPr lang="en-US" dirty="0">
                        <a:solidFill>
                          <a:srgbClr val="000000"/>
                        </a:solidFill>
                      </a:rPr>
                      <a:t>76.9%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38-438A-A41B-0FE7228AFCEE}"/>
                </c:ext>
              </c:extLst>
            </c:dLbl>
            <c:dLbl>
              <c:idx val="2"/>
              <c:tx>
                <c:rich>
                  <a:bodyPr/>
                  <a:lstStyle/>
                  <a:p>
                    <a:r>
                      <a:rPr lang="en-US" dirty="0">
                        <a:solidFill>
                          <a:srgbClr val="000000"/>
                        </a:solidFill>
                      </a:rPr>
                      <a:t>65.2%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38-438A-A41B-0FE7228AFCEE}"/>
                </c:ext>
              </c:extLst>
            </c:dLbl>
            <c:dLbl>
              <c:idx val="3"/>
              <c:tx>
                <c:rich>
                  <a:bodyPr/>
                  <a:lstStyle/>
                  <a:p>
                    <a:r>
                      <a:rPr lang="en-US" dirty="0">
                        <a:solidFill>
                          <a:srgbClr val="000000"/>
                        </a:solidFill>
                      </a:rPr>
                      <a:t>72.9%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38-438A-A41B-0FE7228AFCEE}"/>
                </c:ext>
              </c:extLst>
            </c:dLbl>
            <c:spPr>
              <a:noFill/>
              <a:ln>
                <a:noFill/>
              </a:ln>
              <a:effectLst/>
            </c:spPr>
            <c:txPr>
              <a:bodyPr/>
              <a:lstStyle/>
              <a:p>
                <a:pPr>
                  <a:defRPr sz="1200" b="1">
                    <a:solidFill>
                      <a:srgbClr val="000000"/>
                    </a:solidFill>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Dryness</c:v>
                </c:pt>
                <c:pt idx="1">
                  <c:v>Pruritus</c:v>
                </c:pt>
                <c:pt idx="2">
                  <c:v>Scaling</c:v>
                </c:pt>
                <c:pt idx="3">
                  <c:v>Erythema</c:v>
                </c:pt>
              </c:strCache>
            </c:strRef>
          </c:cat>
          <c:val>
            <c:numRef>
              <c:f>Feuil1!$B$2:$B$5</c:f>
              <c:numCache>
                <c:formatCode>General</c:formatCode>
                <c:ptCount val="4"/>
                <c:pt idx="0">
                  <c:v>61.6</c:v>
                </c:pt>
                <c:pt idx="1">
                  <c:v>76.900000000000006</c:v>
                </c:pt>
                <c:pt idx="2">
                  <c:v>65.2</c:v>
                </c:pt>
                <c:pt idx="3">
                  <c:v>72.900000000000006</c:v>
                </c:pt>
              </c:numCache>
            </c:numRef>
          </c:val>
          <c:extLst>
            <c:ext xmlns:c16="http://schemas.microsoft.com/office/drawing/2014/chart" uri="{C3380CC4-5D6E-409C-BE32-E72D297353CC}">
              <c16:uniqueId val="{00000004-C038-438A-A41B-0FE7228AFCEE}"/>
            </c:ext>
          </c:extLst>
        </c:ser>
        <c:ser>
          <c:idx val="1"/>
          <c:order val="1"/>
          <c:tx>
            <c:strRef>
              <c:f>Feuil1!$C$1</c:f>
              <c:strCache>
                <c:ptCount val="1"/>
                <c:pt idx="0">
                  <c:v>Week 8</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79.6%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38-438A-A41B-0FE7228AFCEE}"/>
                </c:ext>
              </c:extLst>
            </c:dLbl>
            <c:dLbl>
              <c:idx val="1"/>
              <c:tx>
                <c:rich>
                  <a:bodyPr/>
                  <a:lstStyle/>
                  <a:p>
                    <a:r>
                      <a:rPr lang="en-US" dirty="0"/>
                      <a:t>93.6%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38-438A-A41B-0FE7228AFCEE}"/>
                </c:ext>
              </c:extLst>
            </c:dLbl>
            <c:dLbl>
              <c:idx val="2"/>
              <c:tx>
                <c:rich>
                  <a:bodyPr/>
                  <a:lstStyle/>
                  <a:p>
                    <a:r>
                      <a:rPr lang="en-US" dirty="0"/>
                      <a:t>81%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38-438A-A41B-0FE7228AFCEE}"/>
                </c:ext>
              </c:extLst>
            </c:dLbl>
            <c:dLbl>
              <c:idx val="3"/>
              <c:tx>
                <c:rich>
                  <a:bodyPr/>
                  <a:lstStyle/>
                  <a:p>
                    <a:r>
                      <a:rPr lang="en-US" dirty="0"/>
                      <a:t>81.8%</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38-438A-A41B-0FE7228AFCEE}"/>
                </c:ext>
              </c:extLst>
            </c:dLbl>
            <c:spPr>
              <a:noFill/>
              <a:ln>
                <a:noFill/>
              </a:ln>
              <a:effectLst/>
            </c:spPr>
            <c:txPr>
              <a:bodyPr/>
              <a:lstStyle/>
              <a:p>
                <a:pPr>
                  <a:defRPr sz="1200" b="1">
                    <a:solidFill>
                      <a:schemeClr val="bg2"/>
                    </a:solidFill>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Dryness</c:v>
                </c:pt>
                <c:pt idx="1">
                  <c:v>Pruritus</c:v>
                </c:pt>
                <c:pt idx="2">
                  <c:v>Scaling</c:v>
                </c:pt>
                <c:pt idx="3">
                  <c:v>Erythema</c:v>
                </c:pt>
              </c:strCache>
            </c:strRef>
          </c:cat>
          <c:val>
            <c:numRef>
              <c:f>Feuil1!$C$2:$C$5</c:f>
              <c:numCache>
                <c:formatCode>General</c:formatCode>
                <c:ptCount val="4"/>
                <c:pt idx="0">
                  <c:v>79.599999999999994</c:v>
                </c:pt>
                <c:pt idx="1">
                  <c:v>93.6</c:v>
                </c:pt>
                <c:pt idx="2">
                  <c:v>81</c:v>
                </c:pt>
                <c:pt idx="3">
                  <c:v>81.8</c:v>
                </c:pt>
              </c:numCache>
            </c:numRef>
          </c:val>
          <c:extLst>
            <c:ext xmlns:c16="http://schemas.microsoft.com/office/drawing/2014/chart" uri="{C3380CC4-5D6E-409C-BE32-E72D297353CC}">
              <c16:uniqueId val="{00000009-C038-438A-A41B-0FE7228AFCEE}"/>
            </c:ext>
          </c:extLst>
        </c:ser>
        <c:ser>
          <c:idx val="2"/>
          <c:order val="2"/>
          <c:tx>
            <c:strRef>
              <c:f>Feuil1!$D$1</c:f>
              <c:strCache>
                <c:ptCount val="1"/>
                <c:pt idx="0">
                  <c:v>Week 12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r>
                      <a:rPr lang="en-US" dirty="0"/>
                      <a:t>100%</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38-438A-A41B-0FE7228AFCEE}"/>
                </c:ext>
              </c:extLst>
            </c:dLbl>
            <c:dLbl>
              <c:idx val="1"/>
              <c:tx>
                <c:rich>
                  <a:bodyPr/>
                  <a:lstStyle/>
                  <a:p>
                    <a:r>
                      <a:rPr lang="en-US" dirty="0"/>
                      <a:t>95.7%</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38-438A-A41B-0FE7228AFCEE}"/>
                </c:ext>
              </c:extLst>
            </c:dLbl>
            <c:dLbl>
              <c:idx val="2"/>
              <c:tx>
                <c:rich>
                  <a:bodyPr/>
                  <a:lstStyle/>
                  <a:p>
                    <a:r>
                      <a:rPr lang="en-US" dirty="0"/>
                      <a:t>82.9%</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38-438A-A41B-0FE7228AFCEE}"/>
                </c:ext>
              </c:extLst>
            </c:dLbl>
            <c:dLbl>
              <c:idx val="3"/>
              <c:tx>
                <c:rich>
                  <a:bodyPr/>
                  <a:lstStyle/>
                  <a:p>
                    <a:r>
                      <a:rPr lang="en-US" dirty="0"/>
                      <a:t>88.1%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038-438A-A41B-0FE7228AFCEE}"/>
                </c:ext>
              </c:extLst>
            </c:dLbl>
            <c:spPr>
              <a:noFill/>
              <a:ln>
                <a:noFill/>
              </a:ln>
              <a:effectLst/>
            </c:spPr>
            <c:txPr>
              <a:bodyPr/>
              <a:lstStyle/>
              <a:p>
                <a:pPr>
                  <a:defRPr sz="1200" b="1">
                    <a:solidFill>
                      <a:schemeClr val="bg2"/>
                    </a:solidFill>
                    <a:latin typeface="Arial Narrow"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Dryness</c:v>
                </c:pt>
                <c:pt idx="1">
                  <c:v>Pruritus</c:v>
                </c:pt>
                <c:pt idx="2">
                  <c:v>Scaling</c:v>
                </c:pt>
                <c:pt idx="3">
                  <c:v>Erythema</c:v>
                </c:pt>
              </c:strCache>
            </c:strRef>
          </c:cat>
          <c:val>
            <c:numRef>
              <c:f>Feuil1!$D$2:$D$5</c:f>
              <c:numCache>
                <c:formatCode>General</c:formatCode>
                <c:ptCount val="4"/>
                <c:pt idx="0">
                  <c:v>100</c:v>
                </c:pt>
                <c:pt idx="1">
                  <c:v>95.7</c:v>
                </c:pt>
                <c:pt idx="2">
                  <c:v>82.9</c:v>
                </c:pt>
                <c:pt idx="3">
                  <c:v>88.1</c:v>
                </c:pt>
              </c:numCache>
            </c:numRef>
          </c:val>
          <c:extLst>
            <c:ext xmlns:c16="http://schemas.microsoft.com/office/drawing/2014/chart" uri="{C3380CC4-5D6E-409C-BE32-E72D297353CC}">
              <c16:uniqueId val="{0000000E-C038-438A-A41B-0FE7228AFCEE}"/>
            </c:ext>
          </c:extLst>
        </c:ser>
        <c:dLbls>
          <c:showLegendKey val="0"/>
          <c:showVal val="1"/>
          <c:showCatName val="0"/>
          <c:showSerName val="0"/>
          <c:showPercent val="0"/>
          <c:showBubbleSize val="0"/>
        </c:dLbls>
        <c:gapWidth val="74"/>
        <c:overlap val="-19"/>
        <c:axId val="155551616"/>
        <c:axId val="155553152"/>
      </c:barChart>
      <c:catAx>
        <c:axId val="155551616"/>
        <c:scaling>
          <c:orientation val="minMax"/>
        </c:scaling>
        <c:delete val="0"/>
        <c:axPos val="b"/>
        <c:numFmt formatCode="General" sourceLinked="1"/>
        <c:majorTickMark val="out"/>
        <c:minorTickMark val="none"/>
        <c:tickLblPos val="nextTo"/>
        <c:txPr>
          <a:bodyPr/>
          <a:lstStyle/>
          <a:p>
            <a:pPr>
              <a:defRPr sz="1399" b="1"/>
            </a:pPr>
            <a:endParaRPr lang="en-US"/>
          </a:p>
        </c:txPr>
        <c:crossAx val="155553152"/>
        <c:crosses val="autoZero"/>
        <c:auto val="1"/>
        <c:lblAlgn val="ctr"/>
        <c:lblOffset val="100"/>
        <c:noMultiLvlLbl val="0"/>
      </c:catAx>
      <c:valAx>
        <c:axId val="155553152"/>
        <c:scaling>
          <c:orientation val="minMax"/>
          <c:max val="100"/>
        </c:scaling>
        <c:delete val="0"/>
        <c:axPos val="l"/>
        <c:numFmt formatCode="General" sourceLinked="1"/>
        <c:majorTickMark val="out"/>
        <c:minorTickMark val="none"/>
        <c:tickLblPos val="nextTo"/>
        <c:txPr>
          <a:bodyPr/>
          <a:lstStyle/>
          <a:p>
            <a:pPr>
              <a:defRPr sz="1199" b="1"/>
            </a:pPr>
            <a:endParaRPr lang="en-US"/>
          </a:p>
        </c:txPr>
        <c:crossAx val="155551616"/>
        <c:crosses val="autoZero"/>
        <c:crossBetween val="between"/>
      </c:valAx>
      <c:spPr>
        <a:noFill/>
        <a:ln w="25384">
          <a:noFill/>
        </a:ln>
      </c:spPr>
    </c:plotArea>
    <c:legend>
      <c:legendPos val="t"/>
      <c:layout>
        <c:manualLayout>
          <c:xMode val="edge"/>
          <c:yMode val="edge"/>
          <c:x val="0.61932100646279198"/>
          <c:y val="6.2500000000000134E-3"/>
          <c:w val="0.3805025899257537"/>
          <c:h val="6.7105314960629894E-2"/>
        </c:manualLayout>
      </c:layout>
      <c:overlay val="0"/>
      <c:txPr>
        <a:bodyPr/>
        <a:lstStyle/>
        <a:p>
          <a:pPr>
            <a:defRPr sz="1399" b="1"/>
          </a:pPr>
          <a:endParaRPr lang="en-US"/>
        </a:p>
      </c:txPr>
    </c:legend>
    <c:plotVisOnly val="1"/>
    <c:dispBlanksAs val="gap"/>
    <c:showDLblsOverMax val="0"/>
  </c:chart>
  <c:txPr>
    <a:bodyPr/>
    <a:lstStyle/>
    <a:p>
      <a:pPr>
        <a:defRPr sz="1799">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4924480426687331E-2"/>
          <c:y val="0.10481274606299207"/>
          <c:w val="0.91759141358934582"/>
          <c:h val="0.79959350393700657"/>
        </c:manualLayout>
      </c:layout>
      <c:barChart>
        <c:barDir val="col"/>
        <c:grouping val="clustered"/>
        <c:varyColors val="0"/>
        <c:ser>
          <c:idx val="0"/>
          <c:order val="0"/>
          <c:tx>
            <c:strRef>
              <c:f>Feuil1!$A$2</c:f>
              <c:strCache>
                <c:ptCount val="1"/>
              </c:strCache>
            </c:strRef>
          </c:tx>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7A80-45B1-9B1F-323B229961E0}"/>
              </c:ext>
            </c:extLst>
          </c:dPt>
          <c:dPt>
            <c:idx val="2"/>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A80-45B1-9B1F-323B229961E0}"/>
              </c:ext>
            </c:extLst>
          </c:dPt>
          <c:dPt>
            <c:idx val="4"/>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7A80-45B1-9B1F-323B229961E0}"/>
              </c:ext>
            </c:extLst>
          </c:dPt>
          <c:dPt>
            <c:idx val="5"/>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A80-45B1-9B1F-323B229961E0}"/>
              </c:ext>
            </c:extLst>
          </c:dPt>
          <c:dPt>
            <c:idx val="7"/>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7A80-45B1-9B1F-323B229961E0}"/>
              </c:ext>
            </c:extLst>
          </c:dPt>
          <c:dPt>
            <c:idx val="8"/>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7A80-45B1-9B1F-323B229961E0}"/>
              </c:ext>
            </c:extLst>
          </c:dPt>
          <c:dPt>
            <c:idx val="10"/>
            <c:invertIfNegative val="0"/>
            <c:bubble3D val="0"/>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7A80-45B1-9B1F-323B229961E0}"/>
              </c:ext>
            </c:extLst>
          </c:dPt>
          <c:dPt>
            <c:idx val="11"/>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7A80-45B1-9B1F-323B229961E0}"/>
              </c:ext>
            </c:extLst>
          </c:dPt>
          <c:cat>
            <c:multiLvlStrRef>
              <c:f>Feuil1!$B$1:$M$1</c:f>
            </c:multiLvlStrRef>
          </c:cat>
          <c:val>
            <c:numRef>
              <c:f>Feuil1!$B$2:$M$2</c:f>
              <c:numCache>
                <c:formatCode>0.00%</c:formatCode>
                <c:ptCount val="12"/>
                <c:pt idx="0">
                  <c:v>29</c:v>
                </c:pt>
                <c:pt idx="1">
                  <c:v>31</c:v>
                </c:pt>
                <c:pt idx="2">
                  <c:v>55</c:v>
                </c:pt>
                <c:pt idx="3">
                  <c:v>28</c:v>
                </c:pt>
                <c:pt idx="4">
                  <c:v>39</c:v>
                </c:pt>
                <c:pt idx="5">
                  <c:v>52</c:v>
                </c:pt>
                <c:pt idx="6">
                  <c:v>0.3920000000000004</c:v>
                </c:pt>
                <c:pt idx="7">
                  <c:v>35</c:v>
                </c:pt>
                <c:pt idx="8">
                  <c:v>59</c:v>
                </c:pt>
                <c:pt idx="9">
                  <c:v>0.44900000000000001</c:v>
                </c:pt>
                <c:pt idx="10">
                  <c:v>52</c:v>
                </c:pt>
                <c:pt idx="11">
                  <c:v>75</c:v>
                </c:pt>
              </c:numCache>
            </c:numRef>
          </c:val>
          <c:extLst>
            <c:ext xmlns:c16="http://schemas.microsoft.com/office/drawing/2014/chart" uri="{C3380CC4-5D6E-409C-BE32-E72D297353CC}">
              <c16:uniqueId val="{00000008-7A80-45B1-9B1F-323B229961E0}"/>
            </c:ext>
          </c:extLst>
        </c:ser>
        <c:dLbls>
          <c:showLegendKey val="0"/>
          <c:showVal val="0"/>
          <c:showCatName val="0"/>
          <c:showSerName val="0"/>
          <c:showPercent val="0"/>
          <c:showBubbleSize val="0"/>
        </c:dLbls>
        <c:gapWidth val="84"/>
        <c:axId val="156065792"/>
        <c:axId val="156067328"/>
      </c:barChart>
      <c:catAx>
        <c:axId val="156065792"/>
        <c:scaling>
          <c:orientation val="minMax"/>
        </c:scaling>
        <c:delete val="0"/>
        <c:axPos val="b"/>
        <c:numFmt formatCode="General" sourceLinked="0"/>
        <c:majorTickMark val="out"/>
        <c:minorTickMark val="none"/>
        <c:tickLblPos val="nextTo"/>
        <c:spPr>
          <a:noFill/>
        </c:spPr>
        <c:txPr>
          <a:bodyPr rot="0"/>
          <a:lstStyle/>
          <a:p>
            <a:pPr>
              <a:defRPr sz="1399" b="1"/>
            </a:pPr>
            <a:endParaRPr lang="en-US"/>
          </a:p>
        </c:txPr>
        <c:crossAx val="156067328"/>
        <c:crosses val="autoZero"/>
        <c:auto val="1"/>
        <c:lblAlgn val="ctr"/>
        <c:lblOffset val="100"/>
        <c:noMultiLvlLbl val="0"/>
      </c:catAx>
      <c:valAx>
        <c:axId val="156067328"/>
        <c:scaling>
          <c:orientation val="minMax"/>
        </c:scaling>
        <c:delete val="0"/>
        <c:axPos val="l"/>
        <c:numFmt formatCode="General" sourceLinked="0"/>
        <c:majorTickMark val="out"/>
        <c:minorTickMark val="none"/>
        <c:tickLblPos val="nextTo"/>
        <c:txPr>
          <a:bodyPr/>
          <a:lstStyle/>
          <a:p>
            <a:pPr>
              <a:defRPr sz="1200" b="1"/>
            </a:pPr>
            <a:endParaRPr lang="en-US"/>
          </a:p>
        </c:txPr>
        <c:crossAx val="156065792"/>
        <c:crosses val="autoZero"/>
        <c:crossBetween val="between"/>
      </c:valAx>
      <c:spPr>
        <a:noFill/>
        <a:ln w="25390">
          <a:noFill/>
        </a:ln>
      </c:spPr>
    </c:plotArea>
    <c:plotVisOnly val="1"/>
    <c:dispBlanksAs val="gap"/>
    <c:showDLblsOverMax val="0"/>
  </c:chart>
  <c:txPr>
    <a:bodyPr/>
    <a:lstStyle/>
    <a:p>
      <a:pPr>
        <a:defRPr sz="1799">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6.4924480426687331E-2"/>
          <c:y val="0.10481274606299207"/>
          <c:w val="0.91759141358934682"/>
          <c:h val="0.79959350393700657"/>
        </c:manualLayout>
      </c:layout>
      <c:barChart>
        <c:barDir val="col"/>
        <c:grouping val="clustered"/>
        <c:varyColors val="0"/>
        <c:ser>
          <c:idx val="0"/>
          <c:order val="0"/>
          <c:tx>
            <c:strRef>
              <c:f>Feuil1!$A$2</c:f>
              <c:strCache>
                <c:ptCount val="1"/>
              </c:strCache>
            </c:strRef>
          </c:tx>
          <c:spPr>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B4D8-49E9-BAD8-C4ADA31B7A24}"/>
              </c:ext>
            </c:extLst>
          </c:dPt>
          <c:dPt>
            <c:idx val="2"/>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B4D8-49E9-BAD8-C4ADA31B7A24}"/>
              </c:ext>
            </c:extLst>
          </c:dPt>
          <c:dPt>
            <c:idx val="4"/>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B4D8-49E9-BAD8-C4ADA31B7A24}"/>
              </c:ext>
            </c:extLst>
          </c:dPt>
          <c:dPt>
            <c:idx val="5"/>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B4D8-49E9-BAD8-C4ADA31B7A24}"/>
              </c:ext>
            </c:extLst>
          </c:dPt>
          <c:dPt>
            <c:idx val="7"/>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B4D8-49E9-BAD8-C4ADA31B7A24}"/>
              </c:ext>
            </c:extLst>
          </c:dPt>
          <c:dPt>
            <c:idx val="8"/>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B4D8-49E9-BAD8-C4ADA31B7A24}"/>
              </c:ext>
            </c:extLst>
          </c:dPt>
          <c:dPt>
            <c:idx val="1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B4D8-49E9-BAD8-C4ADA31B7A24}"/>
              </c:ext>
            </c:extLst>
          </c:dPt>
          <c:dPt>
            <c:idx val="11"/>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B4D8-49E9-BAD8-C4ADA31B7A24}"/>
              </c:ext>
            </c:extLst>
          </c:dPt>
          <c:cat>
            <c:multiLvlStrRef>
              <c:f>Feuil1!$B$1:$M$1</c:f>
            </c:multiLvlStrRef>
          </c:cat>
          <c:val>
            <c:numRef>
              <c:f>Feuil1!$B$2:$M$2</c:f>
              <c:numCache>
                <c:formatCode>0.00%</c:formatCode>
                <c:ptCount val="12"/>
                <c:pt idx="0">
                  <c:v>15</c:v>
                </c:pt>
                <c:pt idx="1">
                  <c:v>49</c:v>
                </c:pt>
                <c:pt idx="2">
                  <c:v>75</c:v>
                </c:pt>
                <c:pt idx="3">
                  <c:v>25</c:v>
                </c:pt>
                <c:pt idx="4">
                  <c:v>56</c:v>
                </c:pt>
                <c:pt idx="5">
                  <c:v>74</c:v>
                </c:pt>
                <c:pt idx="6">
                  <c:v>21</c:v>
                </c:pt>
                <c:pt idx="7">
                  <c:v>63</c:v>
                </c:pt>
                <c:pt idx="8">
                  <c:v>78</c:v>
                </c:pt>
                <c:pt idx="9">
                  <c:v>6</c:v>
                </c:pt>
                <c:pt idx="10">
                  <c:v>33</c:v>
                </c:pt>
                <c:pt idx="11">
                  <c:v>75</c:v>
                </c:pt>
              </c:numCache>
            </c:numRef>
          </c:val>
          <c:extLst>
            <c:ext xmlns:c16="http://schemas.microsoft.com/office/drawing/2014/chart" uri="{C3380CC4-5D6E-409C-BE32-E72D297353CC}">
              <c16:uniqueId val="{00000008-B4D8-49E9-BAD8-C4ADA31B7A24}"/>
            </c:ext>
          </c:extLst>
        </c:ser>
        <c:dLbls>
          <c:showLegendKey val="0"/>
          <c:showVal val="0"/>
          <c:showCatName val="0"/>
          <c:showSerName val="0"/>
          <c:showPercent val="0"/>
          <c:showBubbleSize val="0"/>
        </c:dLbls>
        <c:gapWidth val="84"/>
        <c:axId val="157671424"/>
        <c:axId val="157672960"/>
      </c:barChart>
      <c:catAx>
        <c:axId val="157671424"/>
        <c:scaling>
          <c:orientation val="minMax"/>
        </c:scaling>
        <c:delete val="0"/>
        <c:axPos val="b"/>
        <c:numFmt formatCode="General" sourceLinked="0"/>
        <c:majorTickMark val="out"/>
        <c:minorTickMark val="none"/>
        <c:tickLblPos val="nextTo"/>
        <c:spPr>
          <a:noFill/>
        </c:spPr>
        <c:txPr>
          <a:bodyPr rot="0"/>
          <a:lstStyle/>
          <a:p>
            <a:pPr>
              <a:defRPr/>
            </a:pPr>
            <a:endParaRPr lang="en-US"/>
          </a:p>
        </c:txPr>
        <c:crossAx val="157672960"/>
        <c:crosses val="autoZero"/>
        <c:auto val="1"/>
        <c:lblAlgn val="ctr"/>
        <c:lblOffset val="100"/>
        <c:noMultiLvlLbl val="0"/>
      </c:catAx>
      <c:valAx>
        <c:axId val="157672960"/>
        <c:scaling>
          <c:orientation val="minMax"/>
        </c:scaling>
        <c:delete val="0"/>
        <c:axPos val="l"/>
        <c:numFmt formatCode="General" sourceLinked="0"/>
        <c:majorTickMark val="out"/>
        <c:minorTickMark val="none"/>
        <c:tickLblPos val="nextTo"/>
        <c:txPr>
          <a:bodyPr/>
          <a:lstStyle/>
          <a:p>
            <a:pPr>
              <a:defRPr>
                <a:solidFill>
                  <a:srgbClr val="000000"/>
                </a:solidFill>
              </a:defRPr>
            </a:pPr>
            <a:endParaRPr lang="en-US"/>
          </a:p>
        </c:txPr>
        <c:crossAx val="157671424"/>
        <c:crosses val="autoZero"/>
        <c:crossBetween val="between"/>
      </c:valAx>
      <c:spPr>
        <a:noFill/>
        <a:ln w="25390">
          <a:noFill/>
        </a:ln>
      </c:spPr>
    </c:plotArea>
    <c:plotVisOnly val="1"/>
    <c:dispBlanksAs val="gap"/>
    <c:showDLblsOverMax val="0"/>
  </c:chart>
  <c:txPr>
    <a:bodyPr/>
    <a:lstStyle/>
    <a:p>
      <a:pPr>
        <a:defRPr sz="1400">
          <a:solidFill>
            <a:srgbClr val="000000"/>
          </a:solidFill>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9552280183727014"/>
          <c:y val="3.7714494878629136E-2"/>
          <c:w val="0.75113303805774301"/>
          <c:h val="0.74074519154916385"/>
        </c:manualLayout>
      </c:layout>
      <c:barChart>
        <c:barDir val="bar"/>
        <c:grouping val="clustered"/>
        <c:varyColors val="0"/>
        <c:ser>
          <c:idx val="0"/>
          <c:order val="0"/>
          <c:tx>
            <c:strRef>
              <c:f>Feuil1!$B$1</c:f>
              <c:strCache>
                <c:ptCount val="1"/>
                <c:pt idx="0">
                  <c:v>≤5 years</c:v>
                </c:pt>
              </c:strCache>
            </c:strRef>
          </c:tx>
          <c:spPr>
            <a:solidFill>
              <a:srgbClr val="C00000"/>
            </a:solidFill>
          </c:spPr>
          <c:invertIfNegative val="0"/>
          <c:dPt>
            <c:idx val="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66D5-49ED-9D82-D006EFADE167}"/>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6D5-49ED-9D82-D006EFADE167}"/>
              </c:ext>
            </c:extLst>
          </c:dPt>
          <c:dPt>
            <c:idx val="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66D5-49ED-9D82-D006EFADE167}"/>
              </c:ext>
            </c:extLst>
          </c:dPt>
          <c:dPt>
            <c:idx val="3"/>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6D5-49ED-9D82-D006EFADE167}"/>
              </c:ext>
            </c:extLst>
          </c:dPt>
          <c:cat>
            <c:strRef>
              <c:f>Feuil1!$A$2:$A$5</c:f>
              <c:strCache>
                <c:ptCount val="4"/>
                <c:pt idx="0">
                  <c:v>Dryness</c:v>
                </c:pt>
                <c:pt idx="1">
                  <c:v>Itching</c:v>
                </c:pt>
                <c:pt idx="2">
                  <c:v>Scaling</c:v>
                </c:pt>
                <c:pt idx="3">
                  <c:v>Erythema</c:v>
                </c:pt>
              </c:strCache>
            </c:strRef>
          </c:cat>
          <c:val>
            <c:numRef>
              <c:f>Feuil1!$B$2:$B$5</c:f>
              <c:numCache>
                <c:formatCode>General</c:formatCode>
                <c:ptCount val="4"/>
                <c:pt idx="0">
                  <c:v>90</c:v>
                </c:pt>
                <c:pt idx="1">
                  <c:v>80</c:v>
                </c:pt>
                <c:pt idx="2">
                  <c:v>94.7</c:v>
                </c:pt>
                <c:pt idx="3">
                  <c:v>100</c:v>
                </c:pt>
              </c:numCache>
            </c:numRef>
          </c:val>
          <c:extLst>
            <c:ext xmlns:c16="http://schemas.microsoft.com/office/drawing/2014/chart" uri="{C3380CC4-5D6E-409C-BE32-E72D297353CC}">
              <c16:uniqueId val="{00000004-66D5-49ED-9D82-D006EFADE167}"/>
            </c:ext>
          </c:extLst>
        </c:ser>
        <c:ser>
          <c:idx val="1"/>
          <c:order val="1"/>
          <c:tx>
            <c:strRef>
              <c:f>Feuil1!$C$1</c:f>
              <c:strCache>
                <c:ptCount val="1"/>
                <c:pt idx="0">
                  <c:v>6–20 years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Feuil1!$A$2:$A$5</c:f>
              <c:strCache>
                <c:ptCount val="4"/>
                <c:pt idx="0">
                  <c:v>Dryness</c:v>
                </c:pt>
                <c:pt idx="1">
                  <c:v>Itching</c:v>
                </c:pt>
                <c:pt idx="2">
                  <c:v>Scaling</c:v>
                </c:pt>
                <c:pt idx="3">
                  <c:v>Erythema</c:v>
                </c:pt>
              </c:strCache>
            </c:strRef>
          </c:cat>
          <c:val>
            <c:numRef>
              <c:f>Feuil1!$C$2:$C$5</c:f>
              <c:numCache>
                <c:formatCode>General</c:formatCode>
                <c:ptCount val="4"/>
                <c:pt idx="0">
                  <c:v>87</c:v>
                </c:pt>
                <c:pt idx="1">
                  <c:v>90.9</c:v>
                </c:pt>
                <c:pt idx="2">
                  <c:v>85.7</c:v>
                </c:pt>
                <c:pt idx="3">
                  <c:v>88.9</c:v>
                </c:pt>
              </c:numCache>
            </c:numRef>
          </c:val>
          <c:extLst>
            <c:ext xmlns:c16="http://schemas.microsoft.com/office/drawing/2014/chart" uri="{C3380CC4-5D6E-409C-BE32-E72D297353CC}">
              <c16:uniqueId val="{00000005-66D5-49ED-9D82-D006EFADE167}"/>
            </c:ext>
          </c:extLst>
        </c:ser>
        <c:dLbls>
          <c:showLegendKey val="0"/>
          <c:showVal val="0"/>
          <c:showCatName val="0"/>
          <c:showSerName val="0"/>
          <c:showPercent val="0"/>
          <c:showBubbleSize val="0"/>
        </c:dLbls>
        <c:gapWidth val="64"/>
        <c:overlap val="-20"/>
        <c:axId val="157674880"/>
        <c:axId val="157678208"/>
      </c:barChart>
      <c:catAx>
        <c:axId val="157674880"/>
        <c:scaling>
          <c:orientation val="minMax"/>
        </c:scaling>
        <c:delete val="0"/>
        <c:axPos val="l"/>
        <c:numFmt formatCode="General" sourceLinked="1"/>
        <c:majorTickMark val="out"/>
        <c:minorTickMark val="none"/>
        <c:tickLblPos val="nextTo"/>
        <c:crossAx val="157678208"/>
        <c:crosses val="autoZero"/>
        <c:auto val="1"/>
        <c:lblAlgn val="ctr"/>
        <c:lblOffset val="100"/>
        <c:noMultiLvlLbl val="0"/>
      </c:catAx>
      <c:valAx>
        <c:axId val="157678208"/>
        <c:scaling>
          <c:orientation val="minMax"/>
          <c:max val="100"/>
          <c:min val="0"/>
        </c:scaling>
        <c:delete val="0"/>
        <c:axPos val="b"/>
        <c:majorGridlines/>
        <c:numFmt formatCode="General" sourceLinked="1"/>
        <c:majorTickMark val="out"/>
        <c:minorTickMark val="none"/>
        <c:tickLblPos val="nextTo"/>
        <c:crossAx val="157674880"/>
        <c:crosses val="autoZero"/>
        <c:crossBetween val="between"/>
      </c:valAx>
      <c:spPr>
        <a:noFill/>
        <a:ln w="25409">
          <a:noFill/>
        </a:ln>
      </c:spPr>
    </c:plotArea>
    <c:legend>
      <c:legendPos val="b"/>
      <c:layout>
        <c:manualLayout>
          <c:xMode val="edge"/>
          <c:yMode val="edge"/>
          <c:x val="4.5775904948711303E-2"/>
          <c:y val="0.89061181102362352"/>
          <c:w val="0.36849267500680655"/>
          <c:h val="7.9135170603674601E-2"/>
        </c:manualLayout>
      </c:layout>
      <c:overlay val="0"/>
    </c:legend>
    <c:plotVisOnly val="1"/>
    <c:dispBlanksAs val="gap"/>
    <c:showDLblsOverMax val="0"/>
  </c:chart>
  <c:txPr>
    <a:bodyPr/>
    <a:lstStyle/>
    <a:p>
      <a:pPr>
        <a:defRPr sz="1801">
          <a:solidFill>
            <a:srgbClr val="000000"/>
          </a:solidFill>
          <a:latin typeface="Arial" pitchFamily="34" charset="0"/>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E79F0-F347-41FD-95A1-DBB62DA44EC7}" type="doc">
      <dgm:prSet loTypeId="urn:microsoft.com/office/officeart/2005/8/layout/vList2" loCatId="list" qsTypeId="urn:microsoft.com/office/officeart/2005/8/quickstyle/3d4" qsCatId="3D" csTypeId="urn:microsoft.com/office/officeart/2005/8/colors/colorful2" csCatId="colorful" phldr="1"/>
      <dgm:spPr/>
      <dgm:t>
        <a:bodyPr/>
        <a:lstStyle/>
        <a:p>
          <a:endParaRPr lang="en-US"/>
        </a:p>
      </dgm:t>
    </dgm:pt>
    <dgm:pt modelId="{3F953BCB-F261-4286-98BC-62049D08C696}">
      <dgm:prSet custT="1"/>
      <dgm:spPr/>
      <dgm:t>
        <a:bodyPr/>
        <a:lstStyle/>
        <a:p>
          <a:r>
            <a:rPr lang="en-US" sz="2400" dirty="0"/>
            <a:t>Contact dermatitis</a:t>
          </a:r>
        </a:p>
      </dgm:t>
    </dgm:pt>
    <dgm:pt modelId="{7BB39E74-AD7A-47A3-810B-B0A2291DC0F8}" type="parTrans" cxnId="{B5EC06A7-409C-4AA0-95C1-FBE7CD561F73}">
      <dgm:prSet/>
      <dgm:spPr/>
      <dgm:t>
        <a:bodyPr/>
        <a:lstStyle/>
        <a:p>
          <a:endParaRPr lang="en-US" sz="2400"/>
        </a:p>
      </dgm:t>
    </dgm:pt>
    <dgm:pt modelId="{89580E16-92BF-4C87-84BC-92E101AAF148}" type="sibTrans" cxnId="{B5EC06A7-409C-4AA0-95C1-FBE7CD561F73}">
      <dgm:prSet/>
      <dgm:spPr/>
      <dgm:t>
        <a:bodyPr/>
        <a:lstStyle/>
        <a:p>
          <a:endParaRPr lang="en-US" sz="2400"/>
        </a:p>
      </dgm:t>
    </dgm:pt>
    <dgm:pt modelId="{10B4AD79-215E-40CE-AEA2-1FC675B29D7C}">
      <dgm:prSet custT="1"/>
      <dgm:spPr/>
      <dgm:t>
        <a:bodyPr/>
        <a:lstStyle/>
        <a:p>
          <a:r>
            <a:rPr lang="en-US" sz="2400" dirty="0"/>
            <a:t>Rashes</a:t>
          </a:r>
        </a:p>
      </dgm:t>
    </dgm:pt>
    <dgm:pt modelId="{AE7ADFD5-FCDD-4611-869B-5F775F37A37E}" type="parTrans" cxnId="{E0161B5F-D51D-4BB6-AF05-863D03BC24F8}">
      <dgm:prSet/>
      <dgm:spPr/>
      <dgm:t>
        <a:bodyPr/>
        <a:lstStyle/>
        <a:p>
          <a:endParaRPr lang="en-US" sz="2400"/>
        </a:p>
      </dgm:t>
    </dgm:pt>
    <dgm:pt modelId="{FEB6CB6F-6B4D-4BFD-A6BA-824BA8055766}" type="sibTrans" cxnId="{E0161B5F-D51D-4BB6-AF05-863D03BC24F8}">
      <dgm:prSet/>
      <dgm:spPr/>
      <dgm:t>
        <a:bodyPr/>
        <a:lstStyle/>
        <a:p>
          <a:endParaRPr lang="en-US" sz="2400"/>
        </a:p>
      </dgm:t>
    </dgm:pt>
    <dgm:pt modelId="{3C9A8C4D-3E58-45D9-8874-990E5CB4316B}">
      <dgm:prSet custT="1"/>
      <dgm:spPr/>
      <dgm:t>
        <a:bodyPr/>
        <a:lstStyle/>
        <a:p>
          <a:r>
            <a:rPr lang="en-US" sz="2400" dirty="0"/>
            <a:t>Burns</a:t>
          </a:r>
        </a:p>
      </dgm:t>
    </dgm:pt>
    <dgm:pt modelId="{44A2C3BA-268D-4B31-9649-01A12E5A118B}" type="parTrans" cxnId="{BD6FDED2-C305-4200-86D2-1CF1ECA7B13A}">
      <dgm:prSet/>
      <dgm:spPr/>
      <dgm:t>
        <a:bodyPr/>
        <a:lstStyle/>
        <a:p>
          <a:endParaRPr lang="en-US" sz="2400"/>
        </a:p>
      </dgm:t>
    </dgm:pt>
    <dgm:pt modelId="{805EE8ED-3984-43E2-889C-82B7BDB9F170}" type="sibTrans" cxnId="{BD6FDED2-C305-4200-86D2-1CF1ECA7B13A}">
      <dgm:prSet/>
      <dgm:spPr/>
      <dgm:t>
        <a:bodyPr/>
        <a:lstStyle/>
        <a:p>
          <a:endParaRPr lang="en-US" sz="2400"/>
        </a:p>
      </dgm:t>
    </dgm:pt>
    <dgm:pt modelId="{AE799258-DDDB-45AE-ACFF-65DE0C99F12D}">
      <dgm:prSet custT="1"/>
      <dgm:spPr/>
      <dgm:t>
        <a:bodyPr/>
        <a:lstStyle/>
        <a:p>
          <a:r>
            <a:rPr lang="en-US" sz="2400" dirty="0"/>
            <a:t>Postchemotherapy dermatologic toxicity</a:t>
          </a:r>
        </a:p>
      </dgm:t>
    </dgm:pt>
    <dgm:pt modelId="{CAAAC26C-6409-4F7F-A0E3-35D0B814B576}" type="parTrans" cxnId="{AE850DC0-FD6D-4BF8-A08A-8CCE3F0FCE3E}">
      <dgm:prSet/>
      <dgm:spPr/>
      <dgm:t>
        <a:bodyPr/>
        <a:lstStyle/>
        <a:p>
          <a:endParaRPr lang="en-US" sz="2400"/>
        </a:p>
      </dgm:t>
    </dgm:pt>
    <dgm:pt modelId="{66089F2D-785B-4C57-8427-C4D2663E06CE}" type="sibTrans" cxnId="{AE850DC0-FD6D-4BF8-A08A-8CCE3F0FCE3E}">
      <dgm:prSet/>
      <dgm:spPr/>
      <dgm:t>
        <a:bodyPr/>
        <a:lstStyle/>
        <a:p>
          <a:endParaRPr lang="en-US" sz="2400"/>
        </a:p>
      </dgm:t>
    </dgm:pt>
    <dgm:pt modelId="{04EAC17F-1F0C-4341-B9BA-E97D6BE2F067}">
      <dgm:prSet custT="1"/>
      <dgm:spPr/>
      <dgm:t>
        <a:bodyPr/>
        <a:lstStyle/>
        <a:p>
          <a:r>
            <a:rPr lang="en-US" sz="2400" dirty="0"/>
            <a:t>Atopic dermatitis*</a:t>
          </a:r>
        </a:p>
      </dgm:t>
    </dgm:pt>
    <dgm:pt modelId="{1049F7AB-DBA6-4CCC-9DCE-8A2D0F64E9C1}" type="parTrans" cxnId="{099C1238-4D29-4716-A43D-B720830E934D}">
      <dgm:prSet/>
      <dgm:spPr/>
      <dgm:t>
        <a:bodyPr/>
        <a:lstStyle/>
        <a:p>
          <a:endParaRPr lang="en-US"/>
        </a:p>
      </dgm:t>
    </dgm:pt>
    <dgm:pt modelId="{D61DF2F2-DDBA-4316-A53E-2BB9A981EB41}" type="sibTrans" cxnId="{099C1238-4D29-4716-A43D-B720830E934D}">
      <dgm:prSet/>
      <dgm:spPr/>
      <dgm:t>
        <a:bodyPr/>
        <a:lstStyle/>
        <a:p>
          <a:endParaRPr lang="en-US"/>
        </a:p>
      </dgm:t>
    </dgm:pt>
    <dgm:pt modelId="{EE1CB1CE-5482-4C61-90E8-5ACA71FD563B}" type="pres">
      <dgm:prSet presAssocID="{C27E79F0-F347-41FD-95A1-DBB62DA44EC7}" presName="linear" presStyleCnt="0">
        <dgm:presLayoutVars>
          <dgm:animLvl val="lvl"/>
          <dgm:resizeHandles val="exact"/>
        </dgm:presLayoutVars>
      </dgm:prSet>
      <dgm:spPr/>
    </dgm:pt>
    <dgm:pt modelId="{58F8687F-5A1A-4293-BFC4-A494D38C0D05}" type="pres">
      <dgm:prSet presAssocID="{04EAC17F-1F0C-4341-B9BA-E97D6BE2F067}" presName="parentText" presStyleLbl="node1" presStyleIdx="0" presStyleCnt="5">
        <dgm:presLayoutVars>
          <dgm:chMax val="0"/>
          <dgm:bulletEnabled val="1"/>
        </dgm:presLayoutVars>
      </dgm:prSet>
      <dgm:spPr/>
    </dgm:pt>
    <dgm:pt modelId="{E6D33B56-B7DA-412D-943B-C12164FAA9D9}" type="pres">
      <dgm:prSet presAssocID="{D61DF2F2-DDBA-4316-A53E-2BB9A981EB41}" presName="spacer" presStyleCnt="0"/>
      <dgm:spPr/>
    </dgm:pt>
    <dgm:pt modelId="{A9AD8C26-2561-40D1-B7F8-FD0862F00164}" type="pres">
      <dgm:prSet presAssocID="{3F953BCB-F261-4286-98BC-62049D08C696}" presName="parentText" presStyleLbl="node1" presStyleIdx="1" presStyleCnt="5">
        <dgm:presLayoutVars>
          <dgm:chMax val="0"/>
          <dgm:bulletEnabled val="1"/>
        </dgm:presLayoutVars>
      </dgm:prSet>
      <dgm:spPr/>
    </dgm:pt>
    <dgm:pt modelId="{E616F324-5230-4262-8F74-6EFEFFE054E5}" type="pres">
      <dgm:prSet presAssocID="{89580E16-92BF-4C87-84BC-92E101AAF148}" presName="spacer" presStyleCnt="0"/>
      <dgm:spPr/>
    </dgm:pt>
    <dgm:pt modelId="{B2D61D21-DC45-42F2-A70F-8663AD8C7E1A}" type="pres">
      <dgm:prSet presAssocID="{10B4AD79-215E-40CE-AEA2-1FC675B29D7C}" presName="parentText" presStyleLbl="node1" presStyleIdx="2" presStyleCnt="5">
        <dgm:presLayoutVars>
          <dgm:chMax val="0"/>
          <dgm:bulletEnabled val="1"/>
        </dgm:presLayoutVars>
      </dgm:prSet>
      <dgm:spPr/>
    </dgm:pt>
    <dgm:pt modelId="{6D00361A-761A-4204-A270-C6800CCAB023}" type="pres">
      <dgm:prSet presAssocID="{FEB6CB6F-6B4D-4BFD-A6BA-824BA8055766}" presName="spacer" presStyleCnt="0"/>
      <dgm:spPr/>
    </dgm:pt>
    <dgm:pt modelId="{476CF66A-2C2C-4A16-B090-22DA2CFCA1BE}" type="pres">
      <dgm:prSet presAssocID="{3C9A8C4D-3E58-45D9-8874-990E5CB4316B}" presName="parentText" presStyleLbl="node1" presStyleIdx="3" presStyleCnt="5">
        <dgm:presLayoutVars>
          <dgm:chMax val="0"/>
          <dgm:bulletEnabled val="1"/>
        </dgm:presLayoutVars>
      </dgm:prSet>
      <dgm:spPr/>
    </dgm:pt>
    <dgm:pt modelId="{C11CC75A-F658-44DD-B602-040F80C12250}" type="pres">
      <dgm:prSet presAssocID="{805EE8ED-3984-43E2-889C-82B7BDB9F170}" presName="spacer" presStyleCnt="0"/>
      <dgm:spPr/>
    </dgm:pt>
    <dgm:pt modelId="{C79FE318-4C7B-4725-8727-4BCDB5E7E371}" type="pres">
      <dgm:prSet presAssocID="{AE799258-DDDB-45AE-ACFF-65DE0C99F12D}" presName="parentText" presStyleLbl="node1" presStyleIdx="4" presStyleCnt="5">
        <dgm:presLayoutVars>
          <dgm:chMax val="0"/>
          <dgm:bulletEnabled val="1"/>
        </dgm:presLayoutVars>
      </dgm:prSet>
      <dgm:spPr/>
    </dgm:pt>
  </dgm:ptLst>
  <dgm:cxnLst>
    <dgm:cxn modelId="{099C1238-4D29-4716-A43D-B720830E934D}" srcId="{C27E79F0-F347-41FD-95A1-DBB62DA44EC7}" destId="{04EAC17F-1F0C-4341-B9BA-E97D6BE2F067}" srcOrd="0" destOrd="0" parTransId="{1049F7AB-DBA6-4CCC-9DCE-8A2D0F64E9C1}" sibTransId="{D61DF2F2-DDBA-4316-A53E-2BB9A981EB41}"/>
    <dgm:cxn modelId="{E0161B5F-D51D-4BB6-AF05-863D03BC24F8}" srcId="{C27E79F0-F347-41FD-95A1-DBB62DA44EC7}" destId="{10B4AD79-215E-40CE-AEA2-1FC675B29D7C}" srcOrd="2" destOrd="0" parTransId="{AE7ADFD5-FCDD-4611-869B-5F775F37A37E}" sibTransId="{FEB6CB6F-6B4D-4BFD-A6BA-824BA8055766}"/>
    <dgm:cxn modelId="{9785DB41-BCA7-4AB0-8DB4-00090740CEEE}" type="presOf" srcId="{3F953BCB-F261-4286-98BC-62049D08C696}" destId="{A9AD8C26-2561-40D1-B7F8-FD0862F00164}" srcOrd="0" destOrd="0" presId="urn:microsoft.com/office/officeart/2005/8/layout/vList2"/>
    <dgm:cxn modelId="{A8C6146D-7769-47B6-9F44-D8C7EE072B17}" type="presOf" srcId="{04EAC17F-1F0C-4341-B9BA-E97D6BE2F067}" destId="{58F8687F-5A1A-4293-BFC4-A494D38C0D05}" srcOrd="0" destOrd="0" presId="urn:microsoft.com/office/officeart/2005/8/layout/vList2"/>
    <dgm:cxn modelId="{978FFA51-6334-464A-B67B-42065A94543A}" type="presOf" srcId="{C27E79F0-F347-41FD-95A1-DBB62DA44EC7}" destId="{EE1CB1CE-5482-4C61-90E8-5ACA71FD563B}" srcOrd="0" destOrd="0" presId="urn:microsoft.com/office/officeart/2005/8/layout/vList2"/>
    <dgm:cxn modelId="{16EFE498-A905-4A2E-BB19-B9BD91710136}" type="presOf" srcId="{10B4AD79-215E-40CE-AEA2-1FC675B29D7C}" destId="{B2D61D21-DC45-42F2-A70F-8663AD8C7E1A}" srcOrd="0" destOrd="0" presId="urn:microsoft.com/office/officeart/2005/8/layout/vList2"/>
    <dgm:cxn modelId="{B5EC06A7-409C-4AA0-95C1-FBE7CD561F73}" srcId="{C27E79F0-F347-41FD-95A1-DBB62DA44EC7}" destId="{3F953BCB-F261-4286-98BC-62049D08C696}" srcOrd="1" destOrd="0" parTransId="{7BB39E74-AD7A-47A3-810B-B0A2291DC0F8}" sibTransId="{89580E16-92BF-4C87-84BC-92E101AAF148}"/>
    <dgm:cxn modelId="{AE850DC0-FD6D-4BF8-A08A-8CCE3F0FCE3E}" srcId="{C27E79F0-F347-41FD-95A1-DBB62DA44EC7}" destId="{AE799258-DDDB-45AE-ACFF-65DE0C99F12D}" srcOrd="4" destOrd="0" parTransId="{CAAAC26C-6409-4F7F-A0E3-35D0B814B576}" sibTransId="{66089F2D-785B-4C57-8427-C4D2663E06CE}"/>
    <dgm:cxn modelId="{552372C6-07B0-4295-B09F-C1538F1EDBD6}" type="presOf" srcId="{3C9A8C4D-3E58-45D9-8874-990E5CB4316B}" destId="{476CF66A-2C2C-4A16-B090-22DA2CFCA1BE}" srcOrd="0" destOrd="0" presId="urn:microsoft.com/office/officeart/2005/8/layout/vList2"/>
    <dgm:cxn modelId="{BD6FDED2-C305-4200-86D2-1CF1ECA7B13A}" srcId="{C27E79F0-F347-41FD-95A1-DBB62DA44EC7}" destId="{3C9A8C4D-3E58-45D9-8874-990E5CB4316B}" srcOrd="3" destOrd="0" parTransId="{44A2C3BA-268D-4B31-9649-01A12E5A118B}" sibTransId="{805EE8ED-3984-43E2-889C-82B7BDB9F170}"/>
    <dgm:cxn modelId="{C613D5E9-2C84-42B6-99F9-261B0E1CFFE2}" type="presOf" srcId="{AE799258-DDDB-45AE-ACFF-65DE0C99F12D}" destId="{C79FE318-4C7B-4725-8727-4BCDB5E7E371}" srcOrd="0" destOrd="0" presId="urn:microsoft.com/office/officeart/2005/8/layout/vList2"/>
    <dgm:cxn modelId="{20902E26-B677-4B7A-8CA1-65107F82E7A9}" type="presParOf" srcId="{EE1CB1CE-5482-4C61-90E8-5ACA71FD563B}" destId="{58F8687F-5A1A-4293-BFC4-A494D38C0D05}" srcOrd="0" destOrd="0" presId="urn:microsoft.com/office/officeart/2005/8/layout/vList2"/>
    <dgm:cxn modelId="{67CA436B-C88E-4754-853D-3919153A2A19}" type="presParOf" srcId="{EE1CB1CE-5482-4C61-90E8-5ACA71FD563B}" destId="{E6D33B56-B7DA-412D-943B-C12164FAA9D9}" srcOrd="1" destOrd="0" presId="urn:microsoft.com/office/officeart/2005/8/layout/vList2"/>
    <dgm:cxn modelId="{4B510F40-FE83-4432-B991-3AE5D0769939}" type="presParOf" srcId="{EE1CB1CE-5482-4C61-90E8-5ACA71FD563B}" destId="{A9AD8C26-2561-40D1-B7F8-FD0862F00164}" srcOrd="2" destOrd="0" presId="urn:microsoft.com/office/officeart/2005/8/layout/vList2"/>
    <dgm:cxn modelId="{AC288145-B181-4094-ADA9-405E0F463D76}" type="presParOf" srcId="{EE1CB1CE-5482-4C61-90E8-5ACA71FD563B}" destId="{E616F324-5230-4262-8F74-6EFEFFE054E5}" srcOrd="3" destOrd="0" presId="urn:microsoft.com/office/officeart/2005/8/layout/vList2"/>
    <dgm:cxn modelId="{2159F15B-3C96-45B8-81A8-02A032548D05}" type="presParOf" srcId="{EE1CB1CE-5482-4C61-90E8-5ACA71FD563B}" destId="{B2D61D21-DC45-42F2-A70F-8663AD8C7E1A}" srcOrd="4" destOrd="0" presId="urn:microsoft.com/office/officeart/2005/8/layout/vList2"/>
    <dgm:cxn modelId="{DEC91E52-0F0C-4269-82B2-08CD1B6D384F}" type="presParOf" srcId="{EE1CB1CE-5482-4C61-90E8-5ACA71FD563B}" destId="{6D00361A-761A-4204-A270-C6800CCAB023}" srcOrd="5" destOrd="0" presId="urn:microsoft.com/office/officeart/2005/8/layout/vList2"/>
    <dgm:cxn modelId="{84E4819A-3C31-4917-B8E2-245CF9520B54}" type="presParOf" srcId="{EE1CB1CE-5482-4C61-90E8-5ACA71FD563B}" destId="{476CF66A-2C2C-4A16-B090-22DA2CFCA1BE}" srcOrd="6" destOrd="0" presId="urn:microsoft.com/office/officeart/2005/8/layout/vList2"/>
    <dgm:cxn modelId="{C92EA2C2-9396-42BF-8487-A7B453CE9DDE}" type="presParOf" srcId="{EE1CB1CE-5482-4C61-90E8-5ACA71FD563B}" destId="{C11CC75A-F658-44DD-B602-040F80C12250}" srcOrd="7" destOrd="0" presId="urn:microsoft.com/office/officeart/2005/8/layout/vList2"/>
    <dgm:cxn modelId="{7B9F7CBB-B721-4790-9E97-183C84A752AE}" type="presParOf" srcId="{EE1CB1CE-5482-4C61-90E8-5ACA71FD563B}" destId="{C79FE318-4C7B-4725-8727-4BCDB5E7E37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8687F-5A1A-4293-BFC4-A494D38C0D05}">
      <dsp:nvSpPr>
        <dsp:cNvPr id="0" name=""/>
        <dsp:cNvSpPr/>
      </dsp:nvSpPr>
      <dsp:spPr>
        <a:xfrm>
          <a:off x="0" y="4039"/>
          <a:ext cx="7162800" cy="76752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Atopic dermatitis*</a:t>
          </a:r>
        </a:p>
      </dsp:txBody>
      <dsp:txXfrm>
        <a:off x="0" y="4039"/>
        <a:ext cx="7162800" cy="767520"/>
      </dsp:txXfrm>
    </dsp:sp>
    <dsp:sp modelId="{A9AD8C26-2561-40D1-B7F8-FD0862F00164}">
      <dsp:nvSpPr>
        <dsp:cNvPr id="0" name=""/>
        <dsp:cNvSpPr/>
      </dsp:nvSpPr>
      <dsp:spPr>
        <a:xfrm>
          <a:off x="0" y="889640"/>
          <a:ext cx="7162800" cy="767520"/>
        </a:xfrm>
        <a:prstGeom prst="roundRect">
          <a:avLst/>
        </a:prstGeom>
        <a:solidFill>
          <a:schemeClr val="accent2">
            <a:hueOff val="1431514"/>
            <a:satOff val="-2435"/>
            <a:lumOff val="-544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Contact dermatitis</a:t>
          </a:r>
        </a:p>
      </dsp:txBody>
      <dsp:txXfrm>
        <a:off x="0" y="889640"/>
        <a:ext cx="7162800" cy="767520"/>
      </dsp:txXfrm>
    </dsp:sp>
    <dsp:sp modelId="{B2D61D21-DC45-42F2-A70F-8663AD8C7E1A}">
      <dsp:nvSpPr>
        <dsp:cNvPr id="0" name=""/>
        <dsp:cNvSpPr/>
      </dsp:nvSpPr>
      <dsp:spPr>
        <a:xfrm>
          <a:off x="0" y="1775240"/>
          <a:ext cx="7162800" cy="767520"/>
        </a:xfrm>
        <a:prstGeom prst="roundRect">
          <a:avLst/>
        </a:prstGeom>
        <a:solidFill>
          <a:schemeClr val="accent2">
            <a:hueOff val="2863029"/>
            <a:satOff val="-4870"/>
            <a:lumOff val="-10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Rashes</a:t>
          </a:r>
        </a:p>
      </dsp:txBody>
      <dsp:txXfrm>
        <a:off x="0" y="1775240"/>
        <a:ext cx="7162800" cy="767520"/>
      </dsp:txXfrm>
    </dsp:sp>
    <dsp:sp modelId="{476CF66A-2C2C-4A16-B090-22DA2CFCA1BE}">
      <dsp:nvSpPr>
        <dsp:cNvPr id="0" name=""/>
        <dsp:cNvSpPr/>
      </dsp:nvSpPr>
      <dsp:spPr>
        <a:xfrm>
          <a:off x="0" y="2660840"/>
          <a:ext cx="7162800" cy="767520"/>
        </a:xfrm>
        <a:prstGeom prst="roundRect">
          <a:avLst/>
        </a:prstGeom>
        <a:solidFill>
          <a:schemeClr val="accent2">
            <a:hueOff val="4294543"/>
            <a:satOff val="-7306"/>
            <a:lumOff val="-1632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Burns</a:t>
          </a:r>
        </a:p>
      </dsp:txBody>
      <dsp:txXfrm>
        <a:off x="0" y="2660840"/>
        <a:ext cx="7162800" cy="767520"/>
      </dsp:txXfrm>
    </dsp:sp>
    <dsp:sp modelId="{C79FE318-4C7B-4725-8727-4BCDB5E7E371}">
      <dsp:nvSpPr>
        <dsp:cNvPr id="0" name=""/>
        <dsp:cNvSpPr/>
      </dsp:nvSpPr>
      <dsp:spPr>
        <a:xfrm>
          <a:off x="0" y="3546439"/>
          <a:ext cx="7162800" cy="767520"/>
        </a:xfrm>
        <a:prstGeom prst="roundRect">
          <a:avLst/>
        </a:prstGeom>
        <a:solidFill>
          <a:schemeClr val="accent2">
            <a:hueOff val="5726058"/>
            <a:satOff val="-9741"/>
            <a:lumOff val="-2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Postchemotherapy dermatologic toxicity</a:t>
          </a:r>
        </a:p>
      </dsp:txBody>
      <dsp:txXfrm>
        <a:off x="0" y="3546439"/>
        <a:ext cx="7162800" cy="767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0.19149</cdr:x>
      <cdr:y>0.3659</cdr:y>
    </cdr:from>
    <cdr:to>
      <cdr:x>0.28451</cdr:x>
      <cdr:y>0.58147</cdr:y>
    </cdr:to>
    <cdr:sp macro="" textlink="">
      <cdr:nvSpPr>
        <cdr:cNvPr id="2" name="TextBox 1"/>
        <cdr:cNvSpPr txBox="1"/>
      </cdr:nvSpPr>
      <cdr:spPr>
        <a:xfrm xmlns:a="http://schemas.openxmlformats.org/drawingml/2006/main">
          <a:off x="1371600" y="1589249"/>
          <a:ext cx="666307" cy="936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800" dirty="0"/>
            <a:t>*</a:t>
          </a:r>
        </a:p>
      </cdr:txBody>
    </cdr:sp>
  </cdr:relSizeAnchor>
  <cdr:relSizeAnchor xmlns:cdr="http://schemas.openxmlformats.org/drawingml/2006/chartDrawing">
    <cdr:from>
      <cdr:x>0.29078</cdr:x>
      <cdr:y>0.17544</cdr:y>
    </cdr:from>
    <cdr:to>
      <cdr:x>0.39543</cdr:x>
      <cdr:y>0.39101</cdr:y>
    </cdr:to>
    <cdr:sp macro="" textlink="">
      <cdr:nvSpPr>
        <cdr:cNvPr id="3" name="TextBox 2"/>
        <cdr:cNvSpPr txBox="1"/>
      </cdr:nvSpPr>
      <cdr:spPr>
        <a:xfrm xmlns:a="http://schemas.openxmlformats.org/drawingml/2006/main">
          <a:off x="2082787" y="762000"/>
          <a:ext cx="749595" cy="936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a:t>
          </a:r>
        </a:p>
      </cdr:txBody>
    </cdr:sp>
  </cdr:relSizeAnchor>
  <cdr:relSizeAnchor xmlns:cdr="http://schemas.openxmlformats.org/drawingml/2006/chartDrawing">
    <cdr:from>
      <cdr:x>0.54255</cdr:x>
      <cdr:y>0.07018</cdr:y>
    </cdr:from>
    <cdr:to>
      <cdr:x>0.63558</cdr:x>
      <cdr:y>0.28574</cdr:y>
    </cdr:to>
    <cdr:sp macro="" textlink="">
      <cdr:nvSpPr>
        <cdr:cNvPr id="4" name="TextBox 3"/>
        <cdr:cNvSpPr txBox="1"/>
      </cdr:nvSpPr>
      <cdr:spPr>
        <a:xfrm xmlns:a="http://schemas.openxmlformats.org/drawingml/2006/main">
          <a:off x="3886200" y="304800"/>
          <a:ext cx="666307" cy="936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a:t>
          </a:r>
        </a:p>
      </cdr:txBody>
    </cdr:sp>
  </cdr:relSizeAnchor>
  <cdr:relSizeAnchor xmlns:cdr="http://schemas.openxmlformats.org/drawingml/2006/chartDrawing">
    <cdr:from>
      <cdr:x>0.64971</cdr:x>
      <cdr:y>0.14035</cdr:y>
    </cdr:from>
    <cdr:to>
      <cdr:x>0.74273</cdr:x>
      <cdr:y>0.35592</cdr:y>
    </cdr:to>
    <cdr:sp macro="" textlink="">
      <cdr:nvSpPr>
        <cdr:cNvPr id="5" name="TextBox 4"/>
        <cdr:cNvSpPr txBox="1"/>
      </cdr:nvSpPr>
      <cdr:spPr>
        <a:xfrm xmlns:a="http://schemas.openxmlformats.org/drawingml/2006/main">
          <a:off x="4653708" y="609600"/>
          <a:ext cx="666307" cy="936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504" cy="45266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7919" y="1"/>
            <a:ext cx="3067504" cy="452669"/>
          </a:xfrm>
          <a:prstGeom prst="rect">
            <a:avLst/>
          </a:prstGeom>
        </p:spPr>
        <p:txBody>
          <a:bodyPr vert="horz" lIns="91440" tIns="45720" rIns="91440" bIns="45720" rtlCol="0"/>
          <a:lstStyle>
            <a:lvl1pPr algn="r">
              <a:defRPr sz="1200"/>
            </a:lvl1pPr>
          </a:lstStyle>
          <a:p>
            <a:fld id="{2936AA2F-472D-48EA-8D88-D8B9690480CB}" type="datetimeFigureOut">
              <a:rPr lang="en-US" smtClean="0"/>
              <a:pPr/>
              <a:t>8/20/2018</a:t>
            </a:fld>
            <a:endParaRPr lang="en-US" dirty="0"/>
          </a:p>
        </p:txBody>
      </p:sp>
      <p:sp>
        <p:nvSpPr>
          <p:cNvPr id="4" name="Footer Placeholder 3"/>
          <p:cNvSpPr>
            <a:spLocks noGrp="1"/>
          </p:cNvSpPr>
          <p:nvPr>
            <p:ph type="ftr" sz="quarter" idx="2"/>
          </p:nvPr>
        </p:nvSpPr>
        <p:spPr>
          <a:xfrm>
            <a:off x="0" y="8597800"/>
            <a:ext cx="3067504" cy="45266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7919" y="8597800"/>
            <a:ext cx="3067504" cy="452669"/>
          </a:xfrm>
          <a:prstGeom prst="rect">
            <a:avLst/>
          </a:prstGeom>
        </p:spPr>
        <p:txBody>
          <a:bodyPr vert="horz" lIns="91440" tIns="45720" rIns="91440" bIns="45720" rtlCol="0" anchor="b"/>
          <a:lstStyle>
            <a:lvl1pPr algn="r">
              <a:defRPr sz="1200"/>
            </a:lvl1pPr>
          </a:lstStyle>
          <a:p>
            <a:fld id="{20EACDF8-C995-4BBD-84F4-600C19891F25}" type="slidenum">
              <a:rPr lang="en-US" smtClean="0"/>
              <a:pPr/>
              <a:t>‹#›</a:t>
            </a:fld>
            <a:endParaRPr lang="en-US" dirty="0"/>
          </a:p>
        </p:txBody>
      </p:sp>
    </p:spTree>
    <p:extLst>
      <p:ext uri="{BB962C8B-B14F-4D97-AF65-F5344CB8AC3E}">
        <p14:creationId xmlns:p14="http://schemas.microsoft.com/office/powerpoint/2010/main" val="1877140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52596"/>
          </a:xfrm>
          <a:prstGeom prst="rect">
            <a:avLst/>
          </a:prstGeom>
        </p:spPr>
        <p:txBody>
          <a:bodyPr vert="horz" lIns="96653" tIns="48326" rIns="96653" bIns="48326" rtlCol="0"/>
          <a:lstStyle>
            <a:lvl1pPr algn="l">
              <a:defRPr sz="1300"/>
            </a:lvl1pPr>
          </a:lstStyle>
          <a:p>
            <a:endParaRPr lang="en-US" dirty="0"/>
          </a:p>
        </p:txBody>
      </p:sp>
      <p:sp>
        <p:nvSpPr>
          <p:cNvPr id="3" name="Date Placeholder 2"/>
          <p:cNvSpPr>
            <a:spLocks noGrp="1"/>
          </p:cNvSpPr>
          <p:nvPr>
            <p:ph type="dt" idx="1"/>
          </p:nvPr>
        </p:nvSpPr>
        <p:spPr>
          <a:xfrm>
            <a:off x="4008706" y="1"/>
            <a:ext cx="3066732" cy="452596"/>
          </a:xfrm>
          <a:prstGeom prst="rect">
            <a:avLst/>
          </a:prstGeom>
        </p:spPr>
        <p:txBody>
          <a:bodyPr vert="horz" lIns="96653" tIns="48326" rIns="96653" bIns="48326" rtlCol="0"/>
          <a:lstStyle>
            <a:lvl1pPr algn="r">
              <a:defRPr sz="1300"/>
            </a:lvl1pPr>
          </a:lstStyle>
          <a:p>
            <a:fld id="{AACC5750-9139-4FC1-AB07-F9FD39BDDBFF}" type="datetimeFigureOut">
              <a:rPr lang="en-US" smtClean="0"/>
              <a:pPr/>
              <a:t>8/20/2018</a:t>
            </a:fld>
            <a:endParaRPr lang="en-US" dirty="0"/>
          </a:p>
        </p:txBody>
      </p:sp>
      <p:sp>
        <p:nvSpPr>
          <p:cNvPr id="4" name="Slide Image Placeholder 3"/>
          <p:cNvSpPr>
            <a:spLocks noGrp="1" noRot="1" noChangeAspect="1"/>
          </p:cNvSpPr>
          <p:nvPr>
            <p:ph type="sldImg" idx="2"/>
          </p:nvPr>
        </p:nvSpPr>
        <p:spPr>
          <a:xfrm>
            <a:off x="1276350" y="679450"/>
            <a:ext cx="4525963" cy="3394075"/>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07708" y="4299664"/>
            <a:ext cx="5661660" cy="4073366"/>
          </a:xfrm>
          <a:prstGeom prst="rect">
            <a:avLst/>
          </a:prstGeom>
        </p:spPr>
        <p:txBody>
          <a:bodyPr vert="horz" lIns="96653" tIns="48326" rIns="96653"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597759"/>
            <a:ext cx="3066732" cy="452596"/>
          </a:xfrm>
          <a:prstGeom prst="rect">
            <a:avLst/>
          </a:prstGeom>
        </p:spPr>
        <p:txBody>
          <a:bodyPr vert="horz" lIns="96653" tIns="48326" rIns="96653" bIns="48326"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08706" y="8597759"/>
            <a:ext cx="3066732" cy="452596"/>
          </a:xfrm>
          <a:prstGeom prst="rect">
            <a:avLst/>
          </a:prstGeom>
        </p:spPr>
        <p:txBody>
          <a:bodyPr vert="horz" lIns="96653" tIns="48326" rIns="96653" bIns="48326" rtlCol="0" anchor="b"/>
          <a:lstStyle>
            <a:lvl1pPr algn="r">
              <a:defRPr sz="1300"/>
            </a:lvl1pPr>
          </a:lstStyle>
          <a:p>
            <a:fld id="{5FD254DF-3DC8-4390-A464-1BC097A55278}" type="slidenum">
              <a:rPr lang="en-US" smtClean="0"/>
              <a:pPr/>
              <a:t>‹#›</a:t>
            </a:fld>
            <a:endParaRPr lang="en-US" dirty="0"/>
          </a:p>
        </p:txBody>
      </p:sp>
    </p:spTree>
    <p:extLst>
      <p:ext uri="{BB962C8B-B14F-4D97-AF65-F5344CB8AC3E}">
        <p14:creationId xmlns:p14="http://schemas.microsoft.com/office/powerpoint/2010/main" val="419008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will present information</a:t>
            </a:r>
            <a:r>
              <a:rPr lang="en-US" baseline="0" dirty="0"/>
              <a:t> supporting the use of oat-containing products for skin care.</a:t>
            </a:r>
            <a:endParaRPr lang="en-US" dirty="0"/>
          </a:p>
          <a:p>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1</a:t>
            </a:fld>
            <a:endParaRPr lang="en-US" dirty="0"/>
          </a:p>
        </p:txBody>
      </p:sp>
    </p:spTree>
    <p:extLst>
      <p:ext uri="{BB962C8B-B14F-4D97-AF65-F5344CB8AC3E}">
        <p14:creationId xmlns:p14="http://schemas.microsoft.com/office/powerpoint/2010/main" val="219982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5FFAEE5-78C2-4BD7-8EBC-7CB272674A61}" type="slidenum">
              <a:rPr lang="en-US" smtClean="0">
                <a:latin typeface="Arial" pitchFamily="34" charset="0"/>
                <a:ea typeface="ＭＳ Ｐゴシック" pitchFamily="34" charset="-128"/>
              </a:rPr>
              <a:pPr/>
              <a:t>10</a:t>
            </a:fld>
            <a:endParaRPr lang="en-US" dirty="0">
              <a:latin typeface="Arial" pitchFamily="34" charset="0"/>
              <a:ea typeface="ＭＳ Ｐゴシック" pitchFamily="34" charset="-128"/>
            </a:endParaRPr>
          </a:p>
        </p:txBody>
      </p:sp>
      <p:sp>
        <p:nvSpPr>
          <p:cNvPr id="109571" name="Rectangle 2"/>
          <p:cNvSpPr>
            <a:spLocks noGrp="1" noRot="1" noChangeAspect="1" noChangeArrowheads="1" noTextEdit="1"/>
          </p:cNvSpPr>
          <p:nvPr>
            <p:ph type="sldImg"/>
          </p:nvPr>
        </p:nvSpPr>
        <p:spPr>
          <a:xfrm>
            <a:off x="1277938" y="677863"/>
            <a:ext cx="4524375" cy="3394075"/>
          </a:xfrm>
          <a:ln/>
        </p:spPr>
      </p:sp>
      <p:sp>
        <p:nvSpPr>
          <p:cNvPr id="109572" name="Rectangle 3"/>
          <p:cNvSpPr>
            <a:spLocks noGrp="1" noChangeArrowheads="1"/>
          </p:cNvSpPr>
          <p:nvPr>
            <p:ph type="body" idx="1"/>
          </p:nvPr>
        </p:nvSpPr>
        <p:spPr>
          <a:xfrm>
            <a:off x="539075" y="4299965"/>
            <a:ext cx="5998927" cy="4073965"/>
          </a:xfrm>
          <a:noFill/>
          <a:ln/>
        </p:spPr>
        <p:txBody>
          <a:bodyPr lIns="90428" tIns="45214" rIns="90428" bIns="45214"/>
          <a:lstStyle/>
          <a:p>
            <a:r>
              <a:rPr lang="en-US" dirty="0">
                <a:ea typeface="ＭＳ Ｐゴシック" pitchFamily="34" charset="-128"/>
              </a:rPr>
              <a:t>Now we will turn to the composition of oat lipids. Oats contain a mixture of lipids, including phospholipids that are also found in the outer bilayer of the skin. Thus, oat lipids can help to restore the lipids that are depleted in dry or eczematous skin.</a:t>
            </a:r>
          </a:p>
          <a:p>
            <a:endParaRPr lang="en-US" dirty="0">
              <a:ea typeface="ＭＳ Ｐゴシック" pitchFamily="34" charset="-128"/>
            </a:endParaRPr>
          </a:p>
          <a:p>
            <a:endParaRPr lang="en-US" dirty="0">
              <a:ea typeface="ＭＳ Ｐゴシック" pitchFamily="34" charset="-128"/>
            </a:endParaRPr>
          </a:p>
        </p:txBody>
      </p:sp>
      <p:sp>
        <p:nvSpPr>
          <p:cNvPr id="2" name="TextBox 1"/>
          <p:cNvSpPr txBox="1"/>
          <p:nvPr/>
        </p:nvSpPr>
        <p:spPr>
          <a:xfrm>
            <a:off x="6129338" y="1477962"/>
            <a:ext cx="685800" cy="1477328"/>
          </a:xfrm>
          <a:prstGeom prst="rect">
            <a:avLst/>
          </a:prstGeom>
          <a:noFill/>
          <a:ln>
            <a:solidFill>
              <a:schemeClr val="accent1"/>
            </a:solidFill>
          </a:ln>
        </p:spPr>
        <p:txBody>
          <a:bodyPr wrap="square" rtlCol="0">
            <a:spAutoFit/>
          </a:bodyPr>
          <a:lstStyle/>
          <a:p>
            <a:r>
              <a:rPr lang="en-US" sz="1000" dirty="0"/>
              <a:t>From safety profile of naturals [Joe Fowler 2010 AAD]</a:t>
            </a:r>
          </a:p>
          <a:p>
            <a:r>
              <a:rPr lang="en-US" sz="1000" dirty="0"/>
              <a:t>Slide 36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Whole oat oil reduces Transepidermal </a:t>
            </a:r>
            <a:r>
              <a:rPr lang="en-US" dirty="0"/>
              <a:t>W</a:t>
            </a:r>
            <a:r>
              <a:rPr lang="en-US" sz="1200" b="0" i="0" u="none" strike="noStrike" kern="1200" baseline="0" dirty="0">
                <a:solidFill>
                  <a:schemeClr val="tx1"/>
                </a:solidFill>
                <a:latin typeface="+mn-lt"/>
                <a:ea typeface="+mn-ea"/>
                <a:cs typeface="+mn-cs"/>
              </a:rPr>
              <a:t>ater </a:t>
            </a:r>
            <a:r>
              <a:rPr lang="en-US" dirty="0"/>
              <a:t>L</a:t>
            </a:r>
            <a:r>
              <a:rPr lang="en-US" sz="1200" b="0" i="0" u="none" strike="noStrike" kern="1200" baseline="0" dirty="0">
                <a:solidFill>
                  <a:schemeClr val="tx1"/>
                </a:solidFill>
                <a:latin typeface="+mn-lt"/>
                <a:ea typeface="+mn-ea"/>
                <a:cs typeface="+mn-cs"/>
              </a:rPr>
              <a:t>oss (TEWL) by as much as 56%.</a:t>
            </a:r>
          </a:p>
          <a:p>
            <a:endParaRPr lang="en-US" dirty="0"/>
          </a:p>
          <a:p>
            <a:r>
              <a:rPr lang="en-US" sz="1000" b="0" i="0" u="none" strike="noStrike" kern="1200" baseline="0" dirty="0">
                <a:solidFill>
                  <a:schemeClr val="tx1"/>
                </a:solidFill>
              </a:rPr>
              <a:t>Potter RC, Castro JM, Moffatt LC, inventors; Nature, Inc, assignee. Oat oil compositions with useful cosmetic and dermatological properties. US Patent 5620692. April 15, 1997.</a:t>
            </a:r>
            <a:endParaRPr lang="en-US" sz="1000"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11</a:t>
            </a:fld>
            <a:endParaRPr lang="en-US" dirty="0"/>
          </a:p>
        </p:txBody>
      </p:sp>
    </p:spTree>
    <p:extLst>
      <p:ext uri="{BB962C8B-B14F-4D97-AF65-F5344CB8AC3E}">
        <p14:creationId xmlns:p14="http://schemas.microsoft.com/office/powerpoint/2010/main" val="29283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5FFAEE5-78C2-4BD7-8EBC-7CB272674A61}" type="slidenum">
              <a:rPr lang="en-US" smtClean="0">
                <a:latin typeface="Arial" pitchFamily="34" charset="0"/>
                <a:ea typeface="ＭＳ Ｐゴシック" pitchFamily="34" charset="-128"/>
              </a:rPr>
              <a:pPr/>
              <a:t>12</a:t>
            </a:fld>
            <a:endParaRPr lang="en-US" dirty="0">
              <a:latin typeface="Arial" pitchFamily="34" charset="0"/>
              <a:ea typeface="ＭＳ Ｐゴシック" pitchFamily="34" charset="-128"/>
            </a:endParaRPr>
          </a:p>
        </p:txBody>
      </p:sp>
      <p:sp>
        <p:nvSpPr>
          <p:cNvPr id="109571" name="Rectangle 2"/>
          <p:cNvSpPr>
            <a:spLocks noGrp="1" noRot="1" noChangeAspect="1" noChangeArrowheads="1" noTextEdit="1"/>
          </p:cNvSpPr>
          <p:nvPr>
            <p:ph type="sldImg"/>
          </p:nvPr>
        </p:nvSpPr>
        <p:spPr>
          <a:xfrm>
            <a:off x="1276350" y="677863"/>
            <a:ext cx="4525963" cy="3394075"/>
          </a:xfrm>
          <a:ln/>
        </p:spPr>
      </p:sp>
      <p:sp>
        <p:nvSpPr>
          <p:cNvPr id="109572" name="Rectangle 3"/>
          <p:cNvSpPr>
            <a:spLocks noGrp="1" noChangeArrowheads="1"/>
          </p:cNvSpPr>
          <p:nvPr>
            <p:ph type="body" idx="1"/>
          </p:nvPr>
        </p:nvSpPr>
        <p:spPr>
          <a:xfrm>
            <a:off x="539075" y="4299965"/>
            <a:ext cx="5998927" cy="4073965"/>
          </a:xfrm>
          <a:noFill/>
          <a:ln/>
        </p:spPr>
        <p:txBody>
          <a:bodyPr lIns="89717" tIns="44858" rIns="89717" bIns="44858"/>
          <a:lstStyle/>
          <a:p>
            <a:r>
              <a:rPr lang="en-US" dirty="0">
                <a:ea typeface="ＭＳ Ｐゴシック" pitchFamily="34" charset="-128"/>
              </a:rPr>
              <a:t>When fractionated, whole oat oil is composed of contain a mixture of lipids, falling into 4 main lipid classes: triglycerides, diacylglycerol, phospholipids, and free fatty acids,  with smaller amounts of sterols, phosphatidylethanolamine, and other compounds.</a:t>
            </a:r>
          </a:p>
          <a:p>
            <a:endParaRPr lang="en-US" dirty="0">
              <a:ea typeface="ＭＳ Ｐゴシック" pitchFamily="34" charset="-128"/>
            </a:endParaRPr>
          </a:p>
          <a:p>
            <a:endParaRPr lang="en-US" dirty="0"/>
          </a:p>
          <a:p>
            <a:r>
              <a:rPr lang="en-US" sz="1000" dirty="0"/>
              <a:t>Southall M, Pappas A, Nystrand G, Nebus J.  Oat oil improves the skin barrier. </a:t>
            </a:r>
            <a:r>
              <a:rPr lang="en-US" sz="1000" i="1" dirty="0"/>
              <a:t>The Dermatologist</a:t>
            </a:r>
            <a:r>
              <a:rPr lang="en-US" sz="1000" dirty="0"/>
              <a:t>. September 2012(</a:t>
            </a:r>
            <a:r>
              <a:rPr lang="en-US" sz="1000" dirty="0" err="1"/>
              <a:t>suppl</a:t>
            </a:r>
            <a:r>
              <a:rPr lang="en-US" sz="1000" dirty="0"/>
              <a:t>):1-4.</a:t>
            </a:r>
          </a:p>
        </p:txBody>
      </p:sp>
      <p:sp>
        <p:nvSpPr>
          <p:cNvPr id="2" name="TextBox 1"/>
          <p:cNvSpPr txBox="1"/>
          <p:nvPr/>
        </p:nvSpPr>
        <p:spPr>
          <a:xfrm>
            <a:off x="5900737" y="1287144"/>
            <a:ext cx="1253869" cy="577081"/>
          </a:xfrm>
          <a:prstGeom prst="rect">
            <a:avLst/>
          </a:prstGeom>
          <a:noFill/>
          <a:ln>
            <a:solidFill>
              <a:schemeClr val="accent1"/>
            </a:solidFill>
          </a:ln>
        </p:spPr>
        <p:txBody>
          <a:bodyPr wrap="none" rtlCol="0">
            <a:spAutoFit/>
          </a:bodyPr>
          <a:lstStyle/>
          <a:p>
            <a:r>
              <a:rPr lang="en-US" sz="1050" dirty="0"/>
              <a:t>New slide</a:t>
            </a:r>
          </a:p>
          <a:p>
            <a:r>
              <a:rPr lang="en-US" sz="1050" dirty="0"/>
              <a:t>The dermatologist</a:t>
            </a:r>
          </a:p>
          <a:p>
            <a:r>
              <a:rPr lang="en-US" sz="1050" dirty="0"/>
              <a:t>Supplement table 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the fatty acids are esterified in the triglyceride fraction of oat oil. They are also present in various percentages in each of the 4 lipid classes. For example, 39.2% of linoleic acid is present as free fatty acid, 37% is esterified to triglycerides, 45.3% is esterified to phospholipids, and 36.1% is esterified to diacylglycerol.</a:t>
            </a:r>
            <a:endParaRPr lang="en-US" dirty="0">
              <a:ea typeface="ＭＳ Ｐゴシック" pitchFamily="34" charset="-128"/>
            </a:endParaRPr>
          </a:p>
          <a:p>
            <a:endParaRPr lang="en-US" dirty="0"/>
          </a:p>
          <a:p>
            <a:endParaRPr lang="en-US" dirty="0"/>
          </a:p>
          <a:p>
            <a:r>
              <a:rPr lang="en-US" sz="1000" dirty="0"/>
              <a:t>Southall M, Pappas A, Nystrand G, Nebus J.  Oat oil improves the skin barrier. </a:t>
            </a:r>
            <a:r>
              <a:rPr lang="en-US" sz="1000" i="1" dirty="0"/>
              <a:t>The Dermatologist</a:t>
            </a:r>
            <a:r>
              <a:rPr lang="en-US" sz="1000" dirty="0"/>
              <a:t>. September 2012(</a:t>
            </a:r>
            <a:r>
              <a:rPr lang="en-US" sz="1000" dirty="0" err="1"/>
              <a:t>suppl</a:t>
            </a:r>
            <a:r>
              <a:rPr lang="en-US" sz="1000" dirty="0"/>
              <a:t>):1-4.</a:t>
            </a:r>
          </a:p>
          <a:p>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13</a:t>
            </a:fld>
            <a:endParaRPr lang="en-US" dirty="0"/>
          </a:p>
        </p:txBody>
      </p:sp>
      <p:sp>
        <p:nvSpPr>
          <p:cNvPr id="5" name="TextBox 4"/>
          <p:cNvSpPr txBox="1"/>
          <p:nvPr/>
        </p:nvSpPr>
        <p:spPr>
          <a:xfrm>
            <a:off x="5900737" y="1287144"/>
            <a:ext cx="1253869" cy="577081"/>
          </a:xfrm>
          <a:prstGeom prst="rect">
            <a:avLst/>
          </a:prstGeom>
          <a:noFill/>
          <a:ln>
            <a:solidFill>
              <a:schemeClr val="accent1"/>
            </a:solidFill>
          </a:ln>
        </p:spPr>
        <p:txBody>
          <a:bodyPr wrap="none" rtlCol="0">
            <a:spAutoFit/>
          </a:bodyPr>
          <a:lstStyle/>
          <a:p>
            <a:r>
              <a:rPr lang="en-US" sz="1050" dirty="0"/>
              <a:t>New slide</a:t>
            </a:r>
          </a:p>
          <a:p>
            <a:r>
              <a:rPr lang="en-US" sz="1050" dirty="0"/>
              <a:t>The dermatologist</a:t>
            </a:r>
          </a:p>
          <a:p>
            <a:r>
              <a:rPr lang="en-US" sz="1050" dirty="0"/>
              <a:t>Supplement table 2</a:t>
            </a:r>
          </a:p>
        </p:txBody>
      </p:sp>
    </p:spTree>
    <p:extLst>
      <p:ext uri="{BB962C8B-B14F-4D97-AF65-F5344CB8AC3E}">
        <p14:creationId xmlns:p14="http://schemas.microsoft.com/office/powerpoint/2010/main" val="15287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discuss the clinical evidence supporting the use of oat-containing products in skin care.</a:t>
            </a:r>
          </a:p>
        </p:txBody>
      </p:sp>
      <p:sp>
        <p:nvSpPr>
          <p:cNvPr id="4" name="Slide Number Placeholder 3"/>
          <p:cNvSpPr>
            <a:spLocks noGrp="1"/>
          </p:cNvSpPr>
          <p:nvPr>
            <p:ph type="sldNum" sz="quarter" idx="10"/>
          </p:nvPr>
        </p:nvSpPr>
        <p:spPr/>
        <p:txBody>
          <a:bodyPr/>
          <a:lstStyle/>
          <a:p>
            <a:fld id="{5FD254DF-3DC8-4390-A464-1BC097A55278}" type="slidenum">
              <a:rPr lang="en-US" smtClean="0"/>
              <a:pPr/>
              <a:t>14</a:t>
            </a:fld>
            <a:endParaRPr lang="en-US" dirty="0"/>
          </a:p>
        </p:txBody>
      </p:sp>
    </p:spTree>
    <p:extLst>
      <p:ext uri="{BB962C8B-B14F-4D97-AF65-F5344CB8AC3E}">
        <p14:creationId xmlns:p14="http://schemas.microsoft.com/office/powerpoint/2010/main" val="273038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0867892-BB9B-45C3-B980-56DE407C2668}" type="slidenum">
              <a:rPr lang="en-US" smtClean="0">
                <a:latin typeface="Arial" charset="0"/>
              </a:rPr>
              <a:pPr/>
              <a:t>15</a:t>
            </a:fld>
            <a:endParaRPr lang="en-US" dirty="0">
              <a:latin typeface="Arial" charset="0"/>
            </a:endParaRPr>
          </a:p>
        </p:txBody>
      </p:sp>
      <p:sp>
        <p:nvSpPr>
          <p:cNvPr id="29699" name="Slide Image Placeholder 1"/>
          <p:cNvSpPr>
            <a:spLocks noGrp="1" noRot="1" noChangeAspect="1" noTextEdit="1"/>
          </p:cNvSpPr>
          <p:nvPr>
            <p:ph type="sldImg"/>
          </p:nvPr>
        </p:nvSpPr>
        <p:spPr>
          <a:xfrm>
            <a:off x="1281113" y="681038"/>
            <a:ext cx="4522787" cy="3390900"/>
          </a:xfrm>
          <a:ln/>
        </p:spPr>
      </p:sp>
      <p:sp>
        <p:nvSpPr>
          <p:cNvPr id="29700" name="Notes Placeholder 2"/>
          <p:cNvSpPr>
            <a:spLocks noGrp="1"/>
          </p:cNvSpPr>
          <p:nvPr>
            <p:ph type="body" idx="1"/>
          </p:nvPr>
        </p:nvSpPr>
        <p:spPr>
          <a:xfrm>
            <a:off x="708349" y="4300283"/>
            <a:ext cx="5660378" cy="4071511"/>
          </a:xfrm>
          <a:noFill/>
          <a:ln/>
        </p:spPr>
        <p:txBody>
          <a:bodyPr lIns="91491" tIns="45746" rIns="91491" bIns="45746"/>
          <a:lstStyle/>
          <a:p>
            <a:pPr eaLnBrk="1" hangingPunct="1"/>
            <a:r>
              <a:rPr lang="en-US" dirty="0"/>
              <a:t>The efficacy of colloidal oatmeal for soothing a range of dermatoses has been established for approximately 50 years. In an early clinical study, colloidal oatmeal was used as a bath and a cleanser for 3 months by 139 patients aged 21 to 91 with various pruritic dermatoses. By the end of the study, more than 71% of these patients achieved complete or marked relief of itchiness. </a:t>
            </a:r>
          </a:p>
          <a:p>
            <a:pPr eaLnBrk="1" hangingPunct="1"/>
            <a:endParaRPr lang="en-US" dirty="0"/>
          </a:p>
          <a:p>
            <a:pPr eaLnBrk="1" hangingPunct="1"/>
            <a:endParaRPr lang="en-US" sz="1100" dirty="0"/>
          </a:p>
          <a:p>
            <a:pPr eaLnBrk="1" hangingPunct="1">
              <a:spcAft>
                <a:spcPts val="600"/>
              </a:spcAft>
            </a:pPr>
            <a:r>
              <a:rPr lang="en-US" sz="1000" dirty="0">
                <a:sym typeface="Wingdings" pitchFamily="2" charset="2"/>
              </a:rPr>
              <a:t>Kurtz ES, Wallo W. Colloidal oatmeal: history, chemistry and clinical properties. </a:t>
            </a:r>
            <a:r>
              <a:rPr lang="en-US" sz="1000" i="1" dirty="0">
                <a:sym typeface="Wingdings" pitchFamily="2" charset="2"/>
              </a:rPr>
              <a:t>J Drugs Dermatol</a:t>
            </a:r>
            <a:r>
              <a:rPr lang="en-US" sz="1000" dirty="0">
                <a:sym typeface="Wingdings" pitchFamily="2" charset="2"/>
              </a:rPr>
              <a:t>. 2007;6(2):167-170.</a:t>
            </a:r>
          </a:p>
          <a:p>
            <a:pPr>
              <a:spcAft>
                <a:spcPts val="600"/>
              </a:spcAft>
            </a:pPr>
            <a:r>
              <a:rPr lang="en-US" sz="1000" dirty="0"/>
              <a:t>Matheson JD, Clayton J, Muller MJ. The reduction of itch during burn wound healing. </a:t>
            </a:r>
            <a:r>
              <a:rPr lang="en-US" sz="1000" i="1" dirty="0"/>
              <a:t>J Burn Care Rehabil. </a:t>
            </a:r>
            <a:r>
              <a:rPr lang="en-US" sz="1000" dirty="0"/>
              <a:t>2001;22(1):76-81.</a:t>
            </a:r>
            <a:endParaRPr lang="en-US" sz="1000" b="1" dirty="0"/>
          </a:p>
          <a:p>
            <a:pPr eaLnBrk="1" hangingPunct="1">
              <a:spcAft>
                <a:spcPts val="600"/>
              </a:spcAft>
            </a:pPr>
            <a:r>
              <a:rPr lang="en-US" sz="1000" dirty="0"/>
              <a:t>Alexandrescu DT, Vaillant JG, Dasanu CA. Effect of treatment with a colloidal oatmeal lotion on the acneiform eruption induced by epidermal growth factor receptor and multiple tyrosine-kinase inhibitors. </a:t>
            </a:r>
            <a:r>
              <a:rPr lang="en-US" sz="1000" i="1" dirty="0"/>
              <a:t>Clin Exp Dermatol</a:t>
            </a:r>
            <a:r>
              <a:rPr lang="en-US" sz="1000" dirty="0"/>
              <a:t>. 2006;32(1):71-74.</a:t>
            </a:r>
          </a:p>
          <a:p>
            <a:pPr eaLnBrk="1" hangingPunct="1">
              <a:spcAft>
                <a:spcPts val="600"/>
              </a:spcAft>
            </a:pPr>
            <a:r>
              <a:rPr lang="en-US" sz="1000" dirty="0"/>
              <a:t>Talsania N, Loffeld A, Orpin SD. Colloidal oatmeal lotion is an effective treatment for pruritus caused by erlotinib. </a:t>
            </a:r>
            <a:r>
              <a:rPr lang="en-US" sz="1000" i="1" dirty="0"/>
              <a:t>Clin Exp Dermatol</a:t>
            </a:r>
            <a:r>
              <a:rPr lang="en-US" sz="1000" dirty="0"/>
              <a:t>. 2007;33(1):108.</a:t>
            </a:r>
          </a:p>
        </p:txBody>
      </p:sp>
      <p:sp>
        <p:nvSpPr>
          <p:cNvPr id="5" name="TextBox 4"/>
          <p:cNvSpPr txBox="1"/>
          <p:nvPr/>
        </p:nvSpPr>
        <p:spPr>
          <a:xfrm>
            <a:off x="5976938" y="1118557"/>
            <a:ext cx="990600" cy="430887"/>
          </a:xfrm>
          <a:prstGeom prst="rect">
            <a:avLst/>
          </a:prstGeom>
          <a:noFill/>
          <a:ln>
            <a:solidFill>
              <a:srgbClr val="000000"/>
            </a:solidFill>
          </a:ln>
        </p:spPr>
        <p:txBody>
          <a:bodyPr wrap="square" rtlCol="0">
            <a:spAutoFit/>
          </a:bodyPr>
          <a:lstStyle/>
          <a:p>
            <a:r>
              <a:rPr lang="en-US" sz="1100" dirty="0"/>
              <a:t>Slide 4 from “Skin deck”</a:t>
            </a:r>
          </a:p>
        </p:txBody>
      </p:sp>
      <p:sp>
        <p:nvSpPr>
          <p:cNvPr id="2" name="TextBox 1"/>
          <p:cNvSpPr txBox="1"/>
          <p:nvPr/>
        </p:nvSpPr>
        <p:spPr>
          <a:xfrm>
            <a:off x="5957882" y="1630362"/>
            <a:ext cx="1028711" cy="2862322"/>
          </a:xfrm>
          <a:prstGeom prst="rect">
            <a:avLst/>
          </a:prstGeom>
          <a:noFill/>
          <a:ln>
            <a:solidFill>
              <a:schemeClr val="accent1"/>
            </a:solidFill>
          </a:ln>
        </p:spPr>
        <p:txBody>
          <a:bodyPr wrap="square" rtlCol="0">
            <a:spAutoFit/>
          </a:bodyPr>
          <a:lstStyle/>
          <a:p>
            <a:r>
              <a:rPr lang="en-US" sz="1000" dirty="0"/>
              <a:t>Note: </a:t>
            </a:r>
          </a:p>
          <a:p>
            <a:r>
              <a:rPr lang="en-US" sz="1000" dirty="0"/>
              <a:t>This slide was taken directly from “skin deck” –which included the seborrheic dermatitis bar. There was mention of seborrheic dermatitis in Kurtz article, but since it is not a use you are familiar with, I changed to rashes.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dirty="0">
                <a:latin typeface="Arial" charset="0"/>
                <a:ea typeface="MS PGothic" pitchFamily="34" charset="-128"/>
              </a:rPr>
              <a:t>The buffering capacity</a:t>
            </a:r>
            <a:r>
              <a:rPr lang="fr-FR" baseline="0" dirty="0">
                <a:latin typeface="Arial" charset="0"/>
                <a:ea typeface="MS PGothic" pitchFamily="34" charset="-128"/>
              </a:rPr>
              <a:t> of colloidal oatmeal restores the pH of damaged skin to within the normal range. </a:t>
            </a:r>
          </a:p>
          <a:p>
            <a:pPr eaLnBrk="1" hangingPunct="1"/>
            <a:endParaRPr lang="fr-FR" dirty="0">
              <a:latin typeface="Arial" charset="0"/>
              <a:ea typeface="MS PGothic" pitchFamily="34" charset="-128"/>
            </a:endParaRPr>
          </a:p>
          <a:p>
            <a:r>
              <a:rPr lang="en-US" sz="1000" dirty="0"/>
              <a:t>Grais ML. Role of colloidal oatmeal in dermatologic treatment of the aged. </a:t>
            </a:r>
            <a:r>
              <a:rPr lang="en-US" sz="1000" i="1" dirty="0"/>
              <a:t>AMA</a:t>
            </a:r>
            <a:r>
              <a:rPr lang="en-US" sz="1000" dirty="0"/>
              <a:t> </a:t>
            </a:r>
            <a:r>
              <a:rPr lang="en-US" sz="1000" i="1" dirty="0"/>
              <a:t>Arch Derm Syphilol. </a:t>
            </a:r>
            <a:r>
              <a:rPr lang="en-US" sz="1000" dirty="0"/>
              <a:t>1953;68(4):402-407.</a:t>
            </a:r>
          </a:p>
          <a:p>
            <a:pPr eaLnBrk="1" hangingPunct="1"/>
            <a:endParaRPr lang="fr-FR" dirty="0">
              <a:latin typeface="Arial" charset="0"/>
              <a:ea typeface="MS PGothic" pitchFamily="34" charset="-128"/>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14495" indent="-274806" eaLnBrk="0" hangingPunct="0">
              <a:defRPr>
                <a:solidFill>
                  <a:schemeClr val="tx1"/>
                </a:solidFill>
                <a:latin typeface="Arial" charset="0"/>
              </a:defRPr>
            </a:lvl2pPr>
            <a:lvl3pPr marL="1099223" indent="-219845" eaLnBrk="0" hangingPunct="0">
              <a:defRPr>
                <a:solidFill>
                  <a:schemeClr val="tx1"/>
                </a:solidFill>
                <a:latin typeface="Arial" charset="0"/>
              </a:defRPr>
            </a:lvl3pPr>
            <a:lvl4pPr marL="1538912" indent="-219845" eaLnBrk="0" hangingPunct="0">
              <a:defRPr>
                <a:solidFill>
                  <a:schemeClr val="tx1"/>
                </a:solidFill>
                <a:latin typeface="Arial" charset="0"/>
              </a:defRPr>
            </a:lvl4pPr>
            <a:lvl5pPr marL="1978602" indent="-219845" eaLnBrk="0" hangingPunct="0">
              <a:defRPr>
                <a:solidFill>
                  <a:schemeClr val="tx1"/>
                </a:solidFill>
                <a:latin typeface="Arial" charset="0"/>
              </a:defRPr>
            </a:lvl5pPr>
            <a:lvl6pPr marL="2418291" indent="-219845" eaLnBrk="0" fontAlgn="base" hangingPunct="0">
              <a:spcBef>
                <a:spcPct val="0"/>
              </a:spcBef>
              <a:spcAft>
                <a:spcPct val="0"/>
              </a:spcAft>
              <a:defRPr>
                <a:solidFill>
                  <a:schemeClr val="tx1"/>
                </a:solidFill>
                <a:latin typeface="Arial" charset="0"/>
              </a:defRPr>
            </a:lvl6pPr>
            <a:lvl7pPr marL="2857980" indent="-219845" eaLnBrk="0" fontAlgn="base" hangingPunct="0">
              <a:spcBef>
                <a:spcPct val="0"/>
              </a:spcBef>
              <a:spcAft>
                <a:spcPct val="0"/>
              </a:spcAft>
              <a:defRPr>
                <a:solidFill>
                  <a:schemeClr val="tx1"/>
                </a:solidFill>
                <a:latin typeface="Arial" charset="0"/>
              </a:defRPr>
            </a:lvl7pPr>
            <a:lvl8pPr marL="3297669" indent="-219845" eaLnBrk="0" fontAlgn="base" hangingPunct="0">
              <a:spcBef>
                <a:spcPct val="0"/>
              </a:spcBef>
              <a:spcAft>
                <a:spcPct val="0"/>
              </a:spcAft>
              <a:defRPr>
                <a:solidFill>
                  <a:schemeClr val="tx1"/>
                </a:solidFill>
                <a:latin typeface="Arial" charset="0"/>
              </a:defRPr>
            </a:lvl8pPr>
            <a:lvl9pPr marL="3737359" indent="-219845"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CF03771-A110-4109-8F78-1C83B44B9DF0}" type="slidenum">
              <a:rPr lang="en-US" smtClean="0"/>
              <a:pPr eaLnBrk="1" fontAlgn="base" hangingPunct="1">
                <a:spcBef>
                  <a:spcPct val="0"/>
                </a:spcBef>
                <a:spcAft>
                  <a:spcPct val="0"/>
                </a:spcAft>
              </a:pPr>
              <a:t>16</a:t>
            </a:fld>
            <a:endParaRPr lang="en-US" dirty="0"/>
          </a:p>
        </p:txBody>
      </p:sp>
      <p:sp>
        <p:nvSpPr>
          <p:cNvPr id="5" name="TextBox 4"/>
          <p:cNvSpPr txBox="1"/>
          <p:nvPr/>
        </p:nvSpPr>
        <p:spPr>
          <a:xfrm>
            <a:off x="5976937" y="715962"/>
            <a:ext cx="1219200" cy="707886"/>
          </a:xfrm>
          <a:prstGeom prst="rect">
            <a:avLst/>
          </a:prstGeom>
          <a:noFill/>
          <a:ln>
            <a:solidFill>
              <a:schemeClr val="accent1"/>
            </a:solidFill>
          </a:ln>
        </p:spPr>
        <p:txBody>
          <a:bodyPr wrap="square" rtlCol="0">
            <a:spAutoFit/>
          </a:bodyPr>
          <a:lstStyle/>
          <a:p>
            <a:r>
              <a:rPr lang="en-US" sz="1000" dirty="0"/>
              <a:t>JJ Slide kit FINAL revised text and layout</a:t>
            </a:r>
          </a:p>
          <a:p>
            <a:r>
              <a:rPr lang="en-US" sz="1000" dirty="0"/>
              <a:t>Slide 20</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D88D94E-789C-42DD-AA7E-0FF00F11B9CF}" type="slidenum">
              <a:rPr lang="en-US" smtClean="0">
                <a:latin typeface="Arial" charset="0"/>
              </a:rPr>
              <a:pPr/>
              <a:t>17</a:t>
            </a:fld>
            <a:endParaRPr lang="en-US" dirty="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a:t>Colloidal oatmeal also improves the skin barrier in moderate-to-severe dry skin.</a:t>
            </a:r>
          </a:p>
          <a:p>
            <a:pPr eaLnBrk="1" hangingPunct="1"/>
            <a:r>
              <a:rPr lang="en-US" dirty="0"/>
              <a:t>In a clinical study of 27 female subjects, use of colloidal oatmeal cream (blue line) showed significant improvements in TEWL values indicating an improvement in the skin barrier comparable to an prescription barrier emulsion. TEWL</a:t>
            </a:r>
            <a:r>
              <a:rPr lang="en-US" baseline="0" dirty="0"/>
              <a:t> is a key feature of barrier dysfunction.</a:t>
            </a:r>
            <a:endParaRPr lang="en-US" dirty="0"/>
          </a:p>
          <a:p>
            <a:pPr eaLnBrk="1" hangingPunct="1"/>
            <a:endParaRPr lang="en-US" dirty="0"/>
          </a:p>
          <a:p>
            <a:r>
              <a:rPr lang="de-DE" sz="1000" dirty="0"/>
              <a:t>Nebus J, Nystrand G, Schmalenberg K, et al. </a:t>
            </a:r>
            <a:r>
              <a:rPr lang="en-US" sz="1000" dirty="0"/>
              <a:t>Comparing the effectiveness of an oatmeal cream versus a prescription device cream in improving skin moisturization and barrier function in moderate to severe dry skin. </a:t>
            </a:r>
            <a:r>
              <a:rPr lang="en-US" sz="1000" i="1" dirty="0"/>
              <a:t>J Am </a:t>
            </a:r>
            <a:r>
              <a:rPr lang="en-US" sz="1000" i="1" dirty="0" err="1"/>
              <a:t>Acad</a:t>
            </a:r>
            <a:r>
              <a:rPr lang="en-US" sz="1000" i="1" dirty="0"/>
              <a:t> Dermatol</a:t>
            </a:r>
            <a:r>
              <a:rPr lang="en-US" sz="1000" dirty="0"/>
              <a:t>. 2011;64:AB71. </a:t>
            </a:r>
          </a:p>
          <a:p>
            <a:pPr eaLnBrk="1" hangingPunct="1"/>
            <a:endParaRPr lang="en-US" dirty="0"/>
          </a:p>
        </p:txBody>
      </p:sp>
      <p:sp>
        <p:nvSpPr>
          <p:cNvPr id="20485" name="Text Box 4"/>
          <p:cNvSpPr txBox="1">
            <a:spLocks noChangeArrowheads="1"/>
          </p:cNvSpPr>
          <p:nvPr/>
        </p:nvSpPr>
        <p:spPr bwMode="auto">
          <a:xfrm>
            <a:off x="2503259" y="3482580"/>
            <a:ext cx="916687" cy="275272"/>
          </a:xfrm>
          <a:prstGeom prst="rect">
            <a:avLst/>
          </a:prstGeom>
          <a:noFill/>
          <a:ln w="9525">
            <a:noFill/>
            <a:miter lim="800000"/>
            <a:headEnd/>
            <a:tailEnd/>
          </a:ln>
        </p:spPr>
        <p:txBody>
          <a:bodyPr lIns="89730" tIns="44865" rIns="89730" bIns="44865">
            <a:spAutoFit/>
          </a:bodyPr>
          <a:lstStyle/>
          <a:p>
            <a:r>
              <a:rPr lang="en-US" sz="1200" dirty="0"/>
              <a:t>N= 27</a:t>
            </a:r>
          </a:p>
        </p:txBody>
      </p:sp>
      <p:sp>
        <p:nvSpPr>
          <p:cNvPr id="2" name="TextBox 1"/>
          <p:cNvSpPr txBox="1"/>
          <p:nvPr/>
        </p:nvSpPr>
        <p:spPr>
          <a:xfrm>
            <a:off x="6053137" y="1401762"/>
            <a:ext cx="670376" cy="400110"/>
          </a:xfrm>
          <a:prstGeom prst="rect">
            <a:avLst/>
          </a:prstGeom>
          <a:noFill/>
          <a:ln>
            <a:solidFill>
              <a:schemeClr val="accent1"/>
            </a:solidFill>
          </a:ln>
        </p:spPr>
        <p:txBody>
          <a:bodyPr wrap="none" rtlCol="0">
            <a:spAutoFit/>
          </a:bodyPr>
          <a:lstStyle/>
          <a:p>
            <a:r>
              <a:rPr lang="en-US" sz="1000" dirty="0"/>
              <a:t>Skin deck</a:t>
            </a:r>
          </a:p>
          <a:p>
            <a:r>
              <a:rPr lang="en-US" sz="1000" dirty="0"/>
              <a:t>Slide 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144962"/>
            <a:ext cx="5661660" cy="4419600"/>
          </a:xfrm>
        </p:spPr>
        <p:txBody>
          <a:bodyPr/>
          <a:lstStyle/>
          <a:p>
            <a:r>
              <a:rPr lang="en-US" dirty="0"/>
              <a:t>A 5-week clinical study was conducted to demonstrate the effectiveness of an oatmeal, skin protectant lotion in improving the moisture and barrier function of moderate-to-severe dry skin and to measure the residual skin effects after treatment is stopped.</a:t>
            </a:r>
          </a:p>
          <a:p>
            <a:r>
              <a:rPr lang="en-US" dirty="0"/>
              <a:t>Following a conditioning period, subjects used an oatmeal skin protectant lotion on their lower leg twice a day for a period of three weeks (Days 1–21). For the following       2 weeks (Days 22–34), subjects did not use the test product or any other lotions on their legs. </a:t>
            </a:r>
          </a:p>
          <a:p>
            <a:endParaRPr lang="en-US" dirty="0"/>
          </a:p>
          <a:p>
            <a:r>
              <a:rPr lang="en-US" dirty="0"/>
              <a:t>A total of 50 subjects completed the study. Subjects were female, between the</a:t>
            </a:r>
          </a:p>
          <a:p>
            <a:r>
              <a:rPr lang="en-US" dirty="0"/>
              <a:t>ages of 18 to 65 years old, with moderate-to-severe dry skin on both lower legs at the time of enrollment.</a:t>
            </a:r>
          </a:p>
          <a:p>
            <a:endParaRPr lang="en-US" dirty="0"/>
          </a:p>
          <a:p>
            <a:r>
              <a:rPr lang="en-US" dirty="0"/>
              <a:t>In the figure on the left, you can see that expert grader evaluations showed significant improvement (</a:t>
            </a:r>
            <a:r>
              <a:rPr lang="en-US" i="1" dirty="0"/>
              <a:t>P</a:t>
            </a:r>
            <a:r>
              <a:rPr lang="en-US" dirty="0"/>
              <a:t>&lt;0.05) in visual dryness at all time points when compared to baseline values. In the figure on the right, significant improvements (</a:t>
            </a:r>
            <a:r>
              <a:rPr lang="en-US" i="1" dirty="0"/>
              <a:t>P</a:t>
            </a:r>
            <a:r>
              <a:rPr lang="en-US" dirty="0"/>
              <a:t>&lt;0.05) in the skin barrier were observed during all time points of the treatment phase of the study (Days 3, 7, 14, 21) and up to Day 9 of the regression phase (no treatment) when compared to the baseline mean score.</a:t>
            </a:r>
          </a:p>
          <a:p>
            <a:endParaRPr lang="en-US" dirty="0"/>
          </a:p>
          <a:p>
            <a:r>
              <a:rPr lang="en-US" dirty="0"/>
              <a:t>Skin was also significantly more hydrated at all time periods measured during the study (data not shown).</a:t>
            </a:r>
          </a:p>
          <a:p>
            <a:endParaRPr lang="en-US" dirty="0"/>
          </a:p>
          <a:p>
            <a:r>
              <a:rPr lang="en-US" sz="1000" dirty="0"/>
              <a:t>Nebus J, Schmaalenberg K, Wallo W. The effectiveness of an oatmeal lotion in improving and maintaining barrier function and moisture levels of moderate to severe xerosis. P1608</a:t>
            </a:r>
          </a:p>
        </p:txBody>
      </p:sp>
      <p:sp>
        <p:nvSpPr>
          <p:cNvPr id="4" name="Slide Number Placeholder 3"/>
          <p:cNvSpPr>
            <a:spLocks noGrp="1"/>
          </p:cNvSpPr>
          <p:nvPr>
            <p:ph type="sldNum" sz="quarter" idx="10"/>
          </p:nvPr>
        </p:nvSpPr>
        <p:spPr/>
        <p:txBody>
          <a:bodyPr/>
          <a:lstStyle/>
          <a:p>
            <a:fld id="{5FD254DF-3DC8-4390-A464-1BC097A55278}" type="slidenum">
              <a:rPr lang="en-US" smtClean="0"/>
              <a:pPr/>
              <a:t>18</a:t>
            </a:fld>
            <a:endParaRPr lang="en-US" dirty="0"/>
          </a:p>
        </p:txBody>
      </p:sp>
      <p:sp>
        <p:nvSpPr>
          <p:cNvPr id="5" name="TextBox 4"/>
          <p:cNvSpPr txBox="1"/>
          <p:nvPr/>
        </p:nvSpPr>
        <p:spPr>
          <a:xfrm>
            <a:off x="5888162" y="1249362"/>
            <a:ext cx="1059372" cy="430887"/>
          </a:xfrm>
          <a:prstGeom prst="rect">
            <a:avLst/>
          </a:prstGeom>
          <a:noFill/>
          <a:ln>
            <a:solidFill>
              <a:schemeClr val="accent1"/>
            </a:solidFill>
          </a:ln>
        </p:spPr>
        <p:txBody>
          <a:bodyPr wrap="square" rtlCol="0">
            <a:spAutoFit/>
          </a:bodyPr>
          <a:lstStyle/>
          <a:p>
            <a:r>
              <a:rPr lang="en-US" sz="1100" dirty="0"/>
              <a:t>New slide from poster</a:t>
            </a:r>
          </a:p>
        </p:txBody>
      </p:sp>
    </p:spTree>
    <p:extLst>
      <p:ext uri="{BB962C8B-B14F-4D97-AF65-F5344CB8AC3E}">
        <p14:creationId xmlns:p14="http://schemas.microsoft.com/office/powerpoint/2010/main" val="3881919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1CA742-93DA-40C5-9A82-9504F4681E3C}" type="slidenum">
              <a:rPr lang="en-US"/>
              <a:pPr fontAlgn="base">
                <a:spcBef>
                  <a:spcPct val="0"/>
                </a:spcBef>
                <a:spcAft>
                  <a:spcPct val="0"/>
                </a:spcAft>
              </a:pPr>
              <a:t>19</a:t>
            </a:fld>
            <a:endParaRPr lang="en-US" dirty="0"/>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 colloidal oatmeal bath has been shown to reduce itching and burning in the treatment of dry and sensitive atopic skin.</a:t>
            </a:r>
          </a:p>
          <a:p>
            <a:pPr>
              <a:spcBef>
                <a:spcPct val="0"/>
              </a:spcBef>
            </a:pPr>
            <a:endParaRPr lang="en-US" dirty="0"/>
          </a:p>
          <a:p>
            <a:pPr>
              <a:spcBef>
                <a:spcPct val="0"/>
              </a:spcBef>
            </a:pPr>
            <a:r>
              <a:rPr lang="en-US" dirty="0"/>
              <a:t>In this 4-week, investigator-blinded, crossover study, 25 subjects (males and females) 12 years or older with a history of atopy and moderately dry legs. Subjects soaked legs for 20 minutes per day for 7 days with an oilated colloidal oatmeal bath. There was a 1-week washout period, followed by crossover to other treatment for 7 days.</a:t>
            </a:r>
          </a:p>
          <a:p>
            <a:pPr>
              <a:spcBef>
                <a:spcPct val="0"/>
              </a:spcBef>
            </a:pPr>
            <a:endParaRPr lang="en-US" dirty="0"/>
          </a:p>
          <a:p>
            <a:pPr>
              <a:spcBef>
                <a:spcPct val="0"/>
              </a:spcBef>
            </a:pPr>
            <a:r>
              <a:rPr lang="en-US" dirty="0"/>
              <a:t>This graph shows the 50% reduction in itching and 67% reduction in burning with the colloidal oatmeal bath.</a:t>
            </a:r>
          </a:p>
          <a:p>
            <a:pPr>
              <a:spcBef>
                <a:spcPct val="0"/>
              </a:spcBef>
            </a:pPr>
            <a:endParaRPr lang="en-US" dirty="0"/>
          </a:p>
          <a:p>
            <a:pPr>
              <a:spcBef>
                <a:spcPct val="0"/>
              </a:spcBef>
            </a:pPr>
            <a:r>
              <a:rPr lang="en-US" sz="1000" dirty="0"/>
              <a:t>Wallo W, Nebus J, Nystrand G, Southall M. Agents with adjunctive potential in atopic dermatitis. Poster presented at: 65th Annual AAD. February 2–6, 2007, Washington, DC.</a:t>
            </a:r>
          </a:p>
          <a:p>
            <a:pPr>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4360F-07F4-4F4E-96E5-88F82C6E7ECF}" type="slidenum">
              <a:rPr lang="en-US"/>
              <a:pPr/>
              <a:t>2</a:t>
            </a:fld>
            <a:endParaRPr lang="en-US" dirty="0"/>
          </a:p>
        </p:txBody>
      </p:sp>
      <p:sp>
        <p:nvSpPr>
          <p:cNvPr id="803842" name="Rectangle 2"/>
          <p:cNvSpPr>
            <a:spLocks noGrp="1" noRot="1" noChangeAspect="1" noChangeArrowheads="1" noTextEdit="1"/>
          </p:cNvSpPr>
          <p:nvPr>
            <p:ph type="sldImg"/>
          </p:nvPr>
        </p:nvSpPr>
        <p:spPr>
          <a:xfrm>
            <a:off x="1277938" y="679450"/>
            <a:ext cx="4522787" cy="3392488"/>
          </a:xfrm>
          <a:ln/>
        </p:spPr>
      </p:sp>
      <p:sp>
        <p:nvSpPr>
          <p:cNvPr id="803843" name="Rectangle 3"/>
          <p:cNvSpPr>
            <a:spLocks noGrp="1" noChangeArrowheads="1"/>
          </p:cNvSpPr>
          <p:nvPr>
            <p:ph type="body" idx="1"/>
          </p:nvPr>
        </p:nvSpPr>
        <p:spPr>
          <a:xfrm>
            <a:off x="707707" y="4299664"/>
            <a:ext cx="5878829" cy="4073366"/>
          </a:xfrm>
        </p:spPr>
        <p:txBody>
          <a:bodyPr/>
          <a:lstStyle/>
          <a:p>
            <a:r>
              <a:rPr lang="en-US" dirty="0"/>
              <a:t>Like many botanical products, the common or wild oat (</a:t>
            </a:r>
            <a:r>
              <a:rPr lang="en-US" i="1" dirty="0"/>
              <a:t>Avena sativa</a:t>
            </a:r>
            <a:r>
              <a:rPr lang="en-US" dirty="0"/>
              <a:t>) has a long history of traditional folk use, particularly in poultices or soaks.</a:t>
            </a:r>
          </a:p>
          <a:p>
            <a:endParaRPr lang="en-US" dirty="0"/>
          </a:p>
          <a:p>
            <a:r>
              <a:rPr lang="en-US" dirty="0"/>
              <a:t>The use of oats in skin care dates back to 2000 BC in Egypt and the Arabian peninsula. Oats have been used internally and externally for conditions such as insomnia, anxiety, and skin conditions, and in forms ranging from tea to baths. Oatmeal baths were frequently used in the 19th and early 20th centuries for various cutaneous conditions, particularly pruritic inflammatory outbreaks.</a:t>
            </a:r>
          </a:p>
          <a:p>
            <a:endParaRPr lang="en-US" dirty="0"/>
          </a:p>
          <a:p>
            <a:r>
              <a:rPr lang="en-US" dirty="0"/>
              <a:t>Oatmeal is one of the few natural products or ingredients acknowledged by the Food and Drug Administration (FDA). In 1989 the FDA recognized colloidal oatmeal as safe and effective (Category I ingredient) and, in 2003, included colloidal oatmeal as a skin protectant in the final monograph. </a:t>
            </a:r>
          </a:p>
          <a:p>
            <a:endParaRPr lang="en-US" sz="1000" dirty="0"/>
          </a:p>
          <a:p>
            <a:endParaRPr lang="en-US" sz="900" dirty="0">
              <a:sym typeface="Wingdings" pitchFamily="-64" charset="2"/>
            </a:endParaRPr>
          </a:p>
          <a:p>
            <a:pPr>
              <a:spcAft>
                <a:spcPts val="600"/>
              </a:spcAft>
            </a:pPr>
            <a:r>
              <a:rPr lang="en-US" sz="1000" dirty="0">
                <a:sym typeface="Wingdings" pitchFamily="-64" charset="2"/>
              </a:rPr>
              <a:t>Baumann L. Oatmeal. </a:t>
            </a:r>
            <a:r>
              <a:rPr lang="en-US" sz="1000" i="1" dirty="0">
                <a:sym typeface="Wingdings" pitchFamily="-64" charset="2"/>
              </a:rPr>
              <a:t>Skin &amp; Allergy News. </a:t>
            </a:r>
            <a:r>
              <a:rPr lang="en-US" sz="1000" dirty="0">
                <a:sym typeface="Wingdings" pitchFamily="-64" charset="2"/>
              </a:rPr>
              <a:t>2004;35:44-45. </a:t>
            </a:r>
          </a:p>
          <a:p>
            <a:pPr>
              <a:spcAft>
                <a:spcPts val="600"/>
              </a:spcAft>
              <a:buClr>
                <a:schemeClr val="tx2"/>
              </a:buClr>
              <a:buFont typeface="Symbol" pitchFamily="-64" charset="2"/>
              <a:buNone/>
            </a:pPr>
            <a:r>
              <a:rPr lang="de-DE" sz="1000" dirty="0"/>
              <a:t>Brown DJ, Dattner AM. </a:t>
            </a:r>
            <a:r>
              <a:rPr lang="en-US" sz="1000" dirty="0"/>
              <a:t>Phytotherapeutic approaches to common dermatologic conditions. </a:t>
            </a:r>
            <a:r>
              <a:rPr lang="en-US" sz="1000" i="1" dirty="0"/>
              <a:t>Arch Dermatol.</a:t>
            </a:r>
            <a:r>
              <a:rPr lang="en-US" sz="1000" dirty="0"/>
              <a:t> 1998;134(11):1401-1404. </a:t>
            </a:r>
          </a:p>
          <a:p>
            <a:pPr>
              <a:spcAft>
                <a:spcPts val="600"/>
              </a:spcAft>
            </a:pPr>
            <a:r>
              <a:rPr lang="en-US" sz="1000" dirty="0">
                <a:sym typeface="Wingdings" pitchFamily="-64" charset="2"/>
              </a:rPr>
              <a:t>Kurtz ES, Wallo W. Colloidal oatmeal: history, chemistry and clinical properties. </a:t>
            </a:r>
            <a:r>
              <a:rPr lang="en-US" sz="1000" i="1" dirty="0">
                <a:sym typeface="Wingdings" pitchFamily="-64" charset="2"/>
              </a:rPr>
              <a:t>J Drugs Dermatol</a:t>
            </a:r>
            <a:r>
              <a:rPr lang="en-US" sz="1000" dirty="0">
                <a:sym typeface="Wingdings" pitchFamily="-64" charset="2"/>
              </a:rPr>
              <a:t>. 2007;6(2):167-170.</a:t>
            </a:r>
          </a:p>
          <a:p>
            <a:pPr>
              <a:spcAft>
                <a:spcPts val="600"/>
              </a:spcAft>
            </a:pPr>
            <a:r>
              <a:rPr lang="en-US" sz="1000" dirty="0"/>
              <a:t>Skin protectant drug products for over-the-counter human use; final monograph. </a:t>
            </a:r>
            <a:r>
              <a:rPr lang="en-US" sz="1000" i="1" dirty="0"/>
              <a:t>68FR33362.</a:t>
            </a:r>
            <a:r>
              <a:rPr lang="en-US" sz="1000" dirty="0"/>
              <a:t> 2003; June 4.</a:t>
            </a:r>
            <a:endParaRPr lang="en-US" sz="1000" dirty="0">
              <a:sym typeface="Wingdings" pitchFamily="-64" charset="2"/>
            </a:endParaRPr>
          </a:p>
        </p:txBody>
      </p:sp>
      <p:sp>
        <p:nvSpPr>
          <p:cNvPr id="2" name="TextBox 1"/>
          <p:cNvSpPr txBox="1"/>
          <p:nvPr/>
        </p:nvSpPr>
        <p:spPr>
          <a:xfrm>
            <a:off x="5976938" y="1118557"/>
            <a:ext cx="990600" cy="938719"/>
          </a:xfrm>
          <a:prstGeom prst="rect">
            <a:avLst/>
          </a:prstGeom>
          <a:noFill/>
          <a:ln>
            <a:solidFill>
              <a:srgbClr val="000000"/>
            </a:solidFill>
          </a:ln>
        </p:spPr>
        <p:txBody>
          <a:bodyPr wrap="square" rtlCol="0">
            <a:spAutoFit/>
          </a:bodyPr>
          <a:lstStyle/>
          <a:p>
            <a:r>
              <a:rPr lang="en-US" sz="1100" dirty="0"/>
              <a:t>Derived from</a:t>
            </a:r>
          </a:p>
          <a:p>
            <a:r>
              <a:rPr lang="en-US" sz="1100" dirty="0"/>
              <a:t>Slide 1 from “Colloidal Oatmeal slides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4008101" y="8597474"/>
            <a:ext cx="3067373" cy="452906"/>
          </a:xfrm>
          <a:prstGeom prst="rect">
            <a:avLst/>
          </a:prstGeom>
          <a:noFill/>
          <a:ln w="9525">
            <a:noFill/>
            <a:miter lim="800000"/>
            <a:headEnd/>
            <a:tailEnd/>
          </a:ln>
        </p:spPr>
        <p:txBody>
          <a:bodyPr lIns="91435" tIns="45718" rIns="91435" bIns="45718" anchor="b"/>
          <a:lstStyle/>
          <a:p>
            <a:pPr algn="r" defTabSz="914437"/>
            <a:fld id="{FDB1ED13-7A86-4994-8CF6-3C61E56FE653}" type="slidenum">
              <a:rPr lang="en-US" sz="1200"/>
              <a:pPr algn="r" defTabSz="914437"/>
              <a:t>20</a:t>
            </a:fld>
            <a:endParaRPr lang="en-US"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dirty="0"/>
              <a:t>An 8-week monadic, blinded, clinical study was conducted to evaluate the tolerance and efficacy of an oat-based skin care regimen in subjects with mild-to-moderate atopic dermatitis. Twenty-five subjects between 12 and 60 years of age (approximate</a:t>
            </a:r>
          </a:p>
          <a:p>
            <a:r>
              <a:rPr lang="en-US" dirty="0"/>
              <a:t>mean age 30 years) completed the 8-week treatment, which consisted of:</a:t>
            </a:r>
          </a:p>
          <a:p>
            <a:pPr>
              <a:buAutoNum type="arabicParenR"/>
            </a:pPr>
            <a:r>
              <a:rPr lang="en-US" dirty="0"/>
              <a:t> an oat-based body cream to be used twice daily, morning and night (or more often if needed); and 2) an oat-based body wash, used once a day in the shower or bath. Subjects were allowed to use their prescribed topical treatment as per their usual routine. Evaluations were performed at Weeks 0, 2, 4, and 8. Evaluations included Eczema Area and Severity Index (EASI), investigator’s global assessment (IGA), and subjective assessment so itching, burning and stinging (1–4 scale).</a:t>
            </a:r>
          </a:p>
          <a:p>
            <a:endParaRPr lang="en-US" dirty="0"/>
          </a:p>
          <a:p>
            <a:r>
              <a:rPr lang="en-US" dirty="0"/>
              <a:t>Dermatologist evaluations showed a statistically significant (</a:t>
            </a:r>
            <a:r>
              <a:rPr lang="en-US" i="1" dirty="0"/>
              <a:t>P</a:t>
            </a:r>
            <a:r>
              <a:rPr lang="en-US" dirty="0"/>
              <a:t>&lt;0.01) improvement in the IGA scores (green line) and in itch severity (orange line) at Weeks 2, 4, and 8. </a:t>
            </a:r>
          </a:p>
          <a:p>
            <a:endParaRPr lang="en-US" dirty="0"/>
          </a:p>
          <a:p>
            <a:pPr>
              <a:spcBef>
                <a:spcPts val="600"/>
              </a:spcBef>
            </a:pPr>
            <a:r>
              <a:rPr lang="en-US" sz="1000" dirty="0"/>
              <a:t>Fowler JF, Nebus J, Wallo W, Eichenfield LF. Colloidal oatmeal formulations as adjunct treatments in atopic dermatitis. </a:t>
            </a:r>
            <a:r>
              <a:rPr lang="en-US" sz="1000" i="1" dirty="0"/>
              <a:t>J Drugs Dermatol</a:t>
            </a:r>
            <a:r>
              <a:rPr lang="en-US" sz="1000" dirty="0"/>
              <a:t>. 2012;11(7):804-807.</a:t>
            </a:r>
          </a:p>
          <a:p>
            <a:pPr eaLnBrk="1" hangingPunct="1"/>
            <a:endParaRPr lang="en-US" sz="1000" dirty="0"/>
          </a:p>
          <a:p>
            <a:pPr eaLnBrk="1" hangingPunct="1"/>
            <a:endParaRPr lang="en-US" dirty="0"/>
          </a:p>
        </p:txBody>
      </p:sp>
      <p:sp>
        <p:nvSpPr>
          <p:cNvPr id="5" name="TextBox 4"/>
          <p:cNvSpPr txBox="1"/>
          <p:nvPr/>
        </p:nvSpPr>
        <p:spPr>
          <a:xfrm>
            <a:off x="5976938" y="1118557"/>
            <a:ext cx="990600" cy="938719"/>
          </a:xfrm>
          <a:prstGeom prst="rect">
            <a:avLst/>
          </a:prstGeom>
          <a:noFill/>
          <a:ln>
            <a:solidFill>
              <a:srgbClr val="000000"/>
            </a:solidFill>
          </a:ln>
        </p:spPr>
        <p:txBody>
          <a:bodyPr wrap="square" rtlCol="0">
            <a:spAutoFit/>
          </a:bodyPr>
          <a:lstStyle/>
          <a:p>
            <a:r>
              <a:rPr lang="en-US" sz="1100" dirty="0"/>
              <a:t>Slide 8 from “Skin deck”</a:t>
            </a:r>
          </a:p>
          <a:p>
            <a:endParaRPr lang="en-US" sz="1100" dirty="0"/>
          </a:p>
          <a:p>
            <a:r>
              <a:rPr lang="en-US" sz="1100" dirty="0"/>
              <a:t>Notes from poster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08101" y="8597474"/>
            <a:ext cx="3067373" cy="452906"/>
          </a:xfrm>
          <a:prstGeom prst="rect">
            <a:avLst/>
          </a:prstGeom>
          <a:noFill/>
          <a:ln w="9525">
            <a:noFill/>
            <a:miter lim="800000"/>
            <a:headEnd/>
            <a:tailEnd/>
          </a:ln>
        </p:spPr>
        <p:txBody>
          <a:bodyPr lIns="91435" tIns="45718" rIns="91435" bIns="45718" anchor="b"/>
          <a:lstStyle/>
          <a:p>
            <a:pPr algn="r" defTabSz="914437"/>
            <a:fld id="{41BEB784-1517-46E9-99A5-EE1F4A79D0F0}" type="slidenum">
              <a:rPr lang="en-US" sz="1200"/>
              <a:pPr algn="r" defTabSz="914437"/>
              <a:t>21</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a:t>In addition, dermatologist evaluations showed a statistically significant (</a:t>
            </a:r>
            <a:r>
              <a:rPr lang="en-US" i="1" dirty="0"/>
              <a:t>P</a:t>
            </a:r>
            <a:r>
              <a:rPr lang="en-US" dirty="0"/>
              <a:t>&lt;0.001) improvement in EASI composite scores at Weeks 2, 4 and 8. </a:t>
            </a:r>
          </a:p>
          <a:p>
            <a:pPr>
              <a:lnSpc>
                <a:spcPct val="90000"/>
              </a:lnSpc>
            </a:pPr>
            <a:endParaRPr lang="en-US" dirty="0"/>
          </a:p>
          <a:p>
            <a:pPr>
              <a:spcBef>
                <a:spcPts val="600"/>
              </a:spcBef>
            </a:pPr>
            <a:r>
              <a:rPr lang="en-US" sz="1000" dirty="0"/>
              <a:t>Fowler JF, Nebus J, Wallo W, Eichenfield LF. Colloidal oatmeal formulations as adjunct treatments in atopic dermatitis. </a:t>
            </a:r>
            <a:r>
              <a:rPr lang="en-US" sz="1000" i="1" dirty="0"/>
              <a:t>J Drugs Dermatol</a:t>
            </a:r>
            <a:r>
              <a:rPr lang="en-US" sz="1000" dirty="0"/>
              <a:t>. 2012;11(7):804-807.</a:t>
            </a:r>
          </a:p>
          <a:p>
            <a:pPr eaLnBrk="1" hangingPunct="1"/>
            <a:endParaRPr lang="en-US" sz="1000" dirty="0">
              <a:latin typeface="Arial" charset="0"/>
            </a:endParaRPr>
          </a:p>
        </p:txBody>
      </p:sp>
      <p:sp>
        <p:nvSpPr>
          <p:cNvPr id="5" name="TextBox 4"/>
          <p:cNvSpPr txBox="1"/>
          <p:nvPr/>
        </p:nvSpPr>
        <p:spPr>
          <a:xfrm>
            <a:off x="5976938" y="1118557"/>
            <a:ext cx="990600" cy="600164"/>
          </a:xfrm>
          <a:prstGeom prst="rect">
            <a:avLst/>
          </a:prstGeom>
          <a:noFill/>
          <a:ln>
            <a:solidFill>
              <a:srgbClr val="000000"/>
            </a:solidFill>
          </a:ln>
        </p:spPr>
        <p:txBody>
          <a:bodyPr wrap="square" rtlCol="0">
            <a:spAutoFit/>
          </a:bodyPr>
          <a:lstStyle/>
          <a:p>
            <a:r>
              <a:rPr lang="en-US" sz="1100" dirty="0"/>
              <a:t>Slide 9 from “Skin deck”</a:t>
            </a:r>
          </a:p>
          <a:p>
            <a:endParaRPr lang="en-US" sz="11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illustrated, IGA also improved over time</a:t>
            </a:r>
            <a:r>
              <a:rPr lang="en-US" dirty="0"/>
              <a:t>. The percent of patients with moderate and mild atopic skin declined (red and orange bars), while the percentage of patients with almost clear and clear skin increased (yellow and green bars).</a:t>
            </a:r>
            <a:endParaRPr lang="en-US" baseline="0" dirty="0"/>
          </a:p>
          <a:p>
            <a:endParaRPr lang="en-US" dirty="0"/>
          </a:p>
          <a:p>
            <a:endParaRPr lang="en-US" sz="1000" dirty="0"/>
          </a:p>
          <a:p>
            <a:endParaRPr lang="en-US" sz="1000" dirty="0"/>
          </a:p>
          <a:p>
            <a:pPr>
              <a:spcBef>
                <a:spcPts val="600"/>
              </a:spcBef>
            </a:pPr>
            <a:r>
              <a:rPr lang="en-US" sz="1000" dirty="0"/>
              <a:t>Fowler JF, Nebus J, Wallo W, Eichenfield LF. Colloidal oatmeal formulations as adjunct treatments in atopic dermatitis. </a:t>
            </a:r>
            <a:r>
              <a:rPr lang="en-US" sz="1000" i="1" dirty="0"/>
              <a:t>J Drugs Dermatol</a:t>
            </a:r>
            <a:r>
              <a:rPr lang="en-US" sz="1000" dirty="0"/>
              <a:t>. 2012;11(7):804-807.</a:t>
            </a:r>
          </a:p>
        </p:txBody>
      </p:sp>
      <p:sp>
        <p:nvSpPr>
          <p:cNvPr id="4" name="Slide Number Placeholder 3"/>
          <p:cNvSpPr>
            <a:spLocks noGrp="1"/>
          </p:cNvSpPr>
          <p:nvPr>
            <p:ph type="sldNum" sz="quarter" idx="10"/>
          </p:nvPr>
        </p:nvSpPr>
        <p:spPr/>
        <p:txBody>
          <a:bodyPr/>
          <a:lstStyle/>
          <a:p>
            <a:fld id="{5FD254DF-3DC8-4390-A464-1BC097A55278}" type="slidenum">
              <a:rPr lang="en-US" smtClean="0"/>
              <a:pPr/>
              <a:t>22</a:t>
            </a:fld>
            <a:endParaRPr lang="en-US" dirty="0"/>
          </a:p>
        </p:txBody>
      </p:sp>
      <p:sp>
        <p:nvSpPr>
          <p:cNvPr id="6" name="TextBox 5"/>
          <p:cNvSpPr txBox="1"/>
          <p:nvPr/>
        </p:nvSpPr>
        <p:spPr>
          <a:xfrm>
            <a:off x="5976938" y="1118557"/>
            <a:ext cx="990600" cy="600164"/>
          </a:xfrm>
          <a:prstGeom prst="rect">
            <a:avLst/>
          </a:prstGeom>
          <a:noFill/>
          <a:ln>
            <a:solidFill>
              <a:srgbClr val="000000"/>
            </a:solidFill>
          </a:ln>
        </p:spPr>
        <p:txBody>
          <a:bodyPr wrap="square" rtlCol="0">
            <a:spAutoFit/>
          </a:bodyPr>
          <a:lstStyle/>
          <a:p>
            <a:r>
              <a:rPr lang="en-US" sz="1100" dirty="0"/>
              <a:t>New slide</a:t>
            </a:r>
          </a:p>
          <a:p>
            <a:r>
              <a:rPr lang="en-US" sz="1100" dirty="0"/>
              <a:t>From poster</a:t>
            </a:r>
          </a:p>
          <a:p>
            <a:endParaRPr lang="en-US" sz="1100" dirty="0"/>
          </a:p>
        </p:txBody>
      </p:sp>
    </p:spTree>
    <p:extLst>
      <p:ext uri="{BB962C8B-B14F-4D97-AF65-F5344CB8AC3E}">
        <p14:creationId xmlns:p14="http://schemas.microsoft.com/office/powerpoint/2010/main" val="34076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4-week, monadic study was performed to assess the safety and tolerance of a colloidal oatmeal regimen (cream and cleanser) on babies and children with mild to moderate atopic dermatitis</a:t>
            </a:r>
            <a:r>
              <a:rPr lang="en-US" baseline="0" dirty="0"/>
              <a:t> involving at least 5% body surface area</a:t>
            </a:r>
            <a:r>
              <a:rPr lang="en-US" dirty="0"/>
              <a:t>. All patients used the occlusive colloidal cream twice daily and the colloidal oatmeal glycerin cleanser for routine bathing. They continued any topical prescription medication already in use. An independent dermatologist performed evaluations at baseline, Week 2, and Week 4.</a:t>
            </a:r>
          </a:p>
          <a:p>
            <a:endParaRPr lang="en-US" dirty="0"/>
          </a:p>
          <a:p>
            <a:r>
              <a:rPr lang="en-US" dirty="0"/>
              <a:t>A total of 23 patients aged 3 months to 5 years of age (mean age, 2.4 years) were enrolled in the study. At baseline, 30% had moderate and 70% had mild eczema according to Investigators Global Assessment (IGA). After using the regimen for 4 weeks, 60% were classified as clear or nearly clear.</a:t>
            </a:r>
          </a:p>
          <a:p>
            <a:endParaRPr lang="en-US" dirty="0"/>
          </a:p>
          <a:p>
            <a:r>
              <a:rPr lang="en-US" dirty="0"/>
              <a:t>As shown, overall IGA and Eczema Area and Severity Index (EASI) composite score were significantly improved from baseline (</a:t>
            </a:r>
            <a:r>
              <a:rPr lang="en-US" i="1" dirty="0"/>
              <a:t>P</a:t>
            </a:r>
            <a:r>
              <a:rPr lang="en-US" dirty="0"/>
              <a:t>&lt;0.001 and </a:t>
            </a:r>
            <a:r>
              <a:rPr lang="en-US" i="1" dirty="0"/>
              <a:t>P</a:t>
            </a:r>
            <a:r>
              <a:rPr lang="en-US" dirty="0"/>
              <a:t>&lt;0.05, respectively) at both week 2 and week 4.</a:t>
            </a:r>
          </a:p>
          <a:p>
            <a:endParaRPr lang="en-US" dirty="0"/>
          </a:p>
          <a:p>
            <a:pPr>
              <a:spcBef>
                <a:spcPts val="600"/>
              </a:spcBef>
            </a:pPr>
            <a:r>
              <a:rPr lang="en-US" sz="1000" dirty="0"/>
              <a:t>Fowler JF, Nebus J, Wallo W, Eichenfield LF. Colloidal oatmeal formulations as adjunct treatments in atopic dermatitis. </a:t>
            </a:r>
            <a:r>
              <a:rPr lang="en-US" sz="1000" i="1" dirty="0"/>
              <a:t>J Drugs Dermatol</a:t>
            </a:r>
            <a:r>
              <a:rPr lang="en-US" sz="1000" dirty="0"/>
              <a:t>. 2012;11(7):804-807.</a:t>
            </a:r>
          </a:p>
          <a:p>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23</a:t>
            </a:fld>
            <a:endParaRPr lang="en-US" dirty="0"/>
          </a:p>
        </p:txBody>
      </p:sp>
      <p:sp>
        <p:nvSpPr>
          <p:cNvPr id="5" name="TextBox 4"/>
          <p:cNvSpPr txBox="1"/>
          <p:nvPr/>
        </p:nvSpPr>
        <p:spPr>
          <a:xfrm>
            <a:off x="5824537" y="868362"/>
            <a:ext cx="1059372" cy="769441"/>
          </a:xfrm>
          <a:prstGeom prst="rect">
            <a:avLst/>
          </a:prstGeom>
          <a:noFill/>
          <a:ln>
            <a:solidFill>
              <a:schemeClr val="accent1"/>
            </a:solidFill>
          </a:ln>
        </p:spPr>
        <p:txBody>
          <a:bodyPr wrap="square" rtlCol="0">
            <a:spAutoFit/>
          </a:bodyPr>
          <a:lstStyle/>
          <a:p>
            <a:r>
              <a:rPr lang="en-US" sz="1100" dirty="0"/>
              <a:t>New slide</a:t>
            </a:r>
          </a:p>
          <a:p>
            <a:endParaRPr lang="en-US" sz="1100" dirty="0"/>
          </a:p>
          <a:p>
            <a:r>
              <a:rPr lang="en-US" sz="1100" dirty="0"/>
              <a:t>Fowler 2012 figure 2</a:t>
            </a:r>
          </a:p>
        </p:txBody>
      </p:sp>
    </p:spTree>
    <p:extLst>
      <p:ext uri="{BB962C8B-B14F-4D97-AF65-F5344CB8AC3E}">
        <p14:creationId xmlns:p14="http://schemas.microsoft.com/office/powerpoint/2010/main" val="3475079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4008101" y="8597474"/>
            <a:ext cx="3067373" cy="452906"/>
          </a:xfrm>
          <a:prstGeom prst="rect">
            <a:avLst/>
          </a:prstGeom>
          <a:noFill/>
          <a:ln w="9525">
            <a:noFill/>
            <a:miter lim="800000"/>
            <a:headEnd/>
            <a:tailEnd/>
          </a:ln>
        </p:spPr>
        <p:txBody>
          <a:bodyPr lIns="91435" tIns="45718" rIns="91435" bIns="45718" anchor="b"/>
          <a:lstStyle/>
          <a:p>
            <a:pPr algn="r" defTabSz="914437"/>
            <a:fld id="{A285A8F9-D410-4C1C-9714-BC8E705E0A6C}" type="slidenum">
              <a:rPr lang="en-US" sz="1200"/>
              <a:pPr algn="r" defTabSz="914437"/>
              <a:t>24</a:t>
            </a:fld>
            <a:endParaRPr lang="en-US"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a:t>In another study, infants and children aged 2 months to 6 years of age, the majority of whom presented with atopic dermatitis used the regimen of colloidal oatmeal and cleanser for 4 weeks.</a:t>
            </a:r>
          </a:p>
          <a:p>
            <a:pPr eaLnBrk="1" hangingPunct="1"/>
            <a:endParaRPr lang="en-US" dirty="0"/>
          </a:p>
          <a:p>
            <a:pPr eaLnBrk="1" hangingPunct="1"/>
            <a:r>
              <a:rPr lang="en-US" dirty="0"/>
              <a:t>Dermatologist evaluations at 2 and 4 weeks showed significant improvements in dryness, roughness, and itch.</a:t>
            </a:r>
          </a:p>
          <a:p>
            <a:pPr eaLnBrk="1" hangingPunct="1"/>
            <a:endParaRPr lang="en-US" dirty="0"/>
          </a:p>
          <a:p>
            <a:pPr eaLnBrk="1" hangingPunct="1"/>
            <a:r>
              <a:rPr lang="en-US" sz="1000" dirty="0"/>
              <a:t>Lee PW, Krakowski A, Chayavichitsilp P, Nebus J, Wallo W, Eichenfield LF. Evaluating the tolerance of a colloidal oatmeal cream and cleanser in infants and children with atopic dermatitis. Poster presented at: 34th Annual Meeting of the Society of Pediatric Dermatology, July 2008.</a:t>
            </a:r>
          </a:p>
          <a:p>
            <a:pPr eaLnBrk="1" hangingPunct="1"/>
            <a:endParaRPr lang="en-US" sz="1000" dirty="0"/>
          </a:p>
        </p:txBody>
      </p:sp>
      <p:sp>
        <p:nvSpPr>
          <p:cNvPr id="5" name="TextBox 4"/>
          <p:cNvSpPr txBox="1"/>
          <p:nvPr/>
        </p:nvSpPr>
        <p:spPr>
          <a:xfrm>
            <a:off x="5976938" y="1118557"/>
            <a:ext cx="990600" cy="938719"/>
          </a:xfrm>
          <a:prstGeom prst="rect">
            <a:avLst/>
          </a:prstGeom>
          <a:noFill/>
          <a:ln>
            <a:solidFill>
              <a:srgbClr val="000000"/>
            </a:solidFill>
          </a:ln>
        </p:spPr>
        <p:txBody>
          <a:bodyPr wrap="square" rtlCol="0">
            <a:spAutoFit/>
          </a:bodyPr>
          <a:lstStyle/>
          <a:p>
            <a:r>
              <a:rPr lang="en-US" sz="1100" dirty="0"/>
              <a:t>Slide 4 from “colloidal oatmeal slides”</a:t>
            </a:r>
          </a:p>
          <a:p>
            <a:endParaRPr lang="en-US" sz="11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08101" y="8597474"/>
            <a:ext cx="3067373" cy="452906"/>
          </a:xfrm>
          <a:prstGeom prst="rect">
            <a:avLst/>
          </a:prstGeom>
          <a:noFill/>
          <a:ln w="9525">
            <a:noFill/>
            <a:miter lim="800000"/>
            <a:headEnd/>
            <a:tailEnd/>
          </a:ln>
        </p:spPr>
        <p:txBody>
          <a:bodyPr lIns="91435" tIns="45718" rIns="91435" bIns="45718" anchor="b"/>
          <a:lstStyle/>
          <a:p>
            <a:pPr algn="r" defTabSz="914437"/>
            <a:fld id="{8E766571-58BC-4278-855D-16EEAABB554D}" type="slidenum">
              <a:rPr lang="en-US" sz="1200"/>
              <a:pPr algn="r" defTabSz="914437"/>
              <a:t>25</a:t>
            </a:fld>
            <a:endParaRPr lang="en-US" sz="120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a:t>Dermatologist assessment demonstrated significant improvements (</a:t>
            </a:r>
            <a:r>
              <a:rPr lang="en-US" i="1" dirty="0"/>
              <a:t>P</a:t>
            </a:r>
            <a:r>
              <a:rPr lang="en-US" dirty="0"/>
              <a:t>&lt;0.05) in mean scores for IGA (green line) and EASI (red line) composite scoring at Weeks 2 and 4 compared with baseline when using the oat-based skin care regimen.</a:t>
            </a:r>
          </a:p>
          <a:p>
            <a:pPr eaLnBrk="1" hangingPunct="1"/>
            <a:endParaRPr lang="en-US" dirty="0"/>
          </a:p>
          <a:p>
            <a:pPr eaLnBrk="1" hangingPunct="1"/>
            <a:r>
              <a:rPr lang="en-US" sz="1000" dirty="0"/>
              <a:t>Lee PW, Krakowski A, Chayavichitsilp P, Nebus J, Wallo W, Eichenfield LF. Evaluating the tolerance of a colloidal oatmeal cream and cleanser in infants and children with atopic dermatitis. Poster presented at: 34th Annual Meeting of the Society of Pediatric Dermatology, July 2008.</a:t>
            </a:r>
          </a:p>
          <a:p>
            <a:pPr eaLnBrk="1" hangingPunct="1"/>
            <a:endParaRPr lang="en-US" sz="1000"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
        <p:nvSpPr>
          <p:cNvPr id="5" name="TextBox 4"/>
          <p:cNvSpPr txBox="1"/>
          <p:nvPr/>
        </p:nvSpPr>
        <p:spPr>
          <a:xfrm>
            <a:off x="5976938" y="1118557"/>
            <a:ext cx="990600" cy="938719"/>
          </a:xfrm>
          <a:prstGeom prst="rect">
            <a:avLst/>
          </a:prstGeom>
          <a:noFill/>
          <a:ln>
            <a:solidFill>
              <a:srgbClr val="000000"/>
            </a:solidFill>
          </a:ln>
        </p:spPr>
        <p:txBody>
          <a:bodyPr wrap="square" rtlCol="0">
            <a:spAutoFit/>
          </a:bodyPr>
          <a:lstStyle/>
          <a:p>
            <a:r>
              <a:rPr lang="en-US" sz="1100" dirty="0"/>
              <a:t>Slide 5 from “colloidal oatmeal slides”</a:t>
            </a:r>
          </a:p>
          <a:p>
            <a:endParaRPr lang="en-US" sz="11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few slides, we will discuss an international, multicenter, open-label, 12-week study conducted in Portugal, Italy, and Greece. The objective of the study was to assess the efficacy of a soothing colloidal oatmeal emollient cream to improve the signs of atopic skin. A total of 99 patients, aged 6 months to adult, with mild-to-moderate eczema were enrolled in the study.  </a:t>
            </a:r>
            <a:r>
              <a:rPr lang="en-US" dirty="0"/>
              <a:t>More than 60% of enrollees were ≤5 years of age.</a:t>
            </a:r>
          </a:p>
          <a:p>
            <a:endParaRPr lang="en-US" dirty="0"/>
          </a:p>
          <a:p>
            <a:r>
              <a:rPr lang="en-US" dirty="0"/>
              <a:t>This graphic illustrates</a:t>
            </a:r>
            <a:r>
              <a:rPr lang="en-US" baseline="0" dirty="0"/>
              <a:t> the study protocol. After a 1-month washout period, patients with a score &gt;T0 entered the study. Patients applied colloidal oatmeal cream twice daily on the face, body, and affected eczema areas. They were instructed to continue their normal skin regimen. Evaluations were conducted at 4, 8, and 12 weeks. Any patient who had a score of 0 at the 1- or 2-month evaluation did not enter the analysis.  A total</a:t>
            </a:r>
            <a:r>
              <a:rPr lang="en-US" dirty="0"/>
              <a:t> of 71 patients were used in the efficacy analyses.</a:t>
            </a:r>
          </a:p>
        </p:txBody>
      </p:sp>
      <p:sp>
        <p:nvSpPr>
          <p:cNvPr id="4" name="Slide Number Placeholder 3"/>
          <p:cNvSpPr>
            <a:spLocks noGrp="1"/>
          </p:cNvSpPr>
          <p:nvPr>
            <p:ph type="sldNum" sz="quarter" idx="10"/>
          </p:nvPr>
        </p:nvSpPr>
        <p:spPr/>
        <p:txBody>
          <a:bodyPr/>
          <a:lstStyle/>
          <a:p>
            <a:fld id="{5FD254DF-3DC8-4390-A464-1BC097A55278}" type="slidenum">
              <a:rPr lang="en-US" smtClean="0"/>
              <a:pPr/>
              <a:t>26</a:t>
            </a:fld>
            <a:endParaRPr lang="en-US" dirty="0"/>
          </a:p>
        </p:txBody>
      </p:sp>
      <p:sp>
        <p:nvSpPr>
          <p:cNvPr id="5" name="TextBox 4"/>
          <p:cNvSpPr txBox="1"/>
          <p:nvPr/>
        </p:nvSpPr>
        <p:spPr>
          <a:xfrm>
            <a:off x="5976937" y="1401762"/>
            <a:ext cx="928459" cy="400110"/>
          </a:xfrm>
          <a:prstGeom prst="rect">
            <a:avLst/>
          </a:prstGeom>
          <a:noFill/>
          <a:ln>
            <a:solidFill>
              <a:schemeClr val="accent1"/>
            </a:solidFill>
          </a:ln>
        </p:spPr>
        <p:txBody>
          <a:bodyPr wrap="none" rtlCol="0">
            <a:spAutoFit/>
          </a:bodyPr>
          <a:lstStyle/>
          <a:p>
            <a:r>
              <a:rPr lang="en-US" sz="1000" dirty="0"/>
              <a:t>Dermexa deck</a:t>
            </a:r>
          </a:p>
          <a:p>
            <a:r>
              <a:rPr lang="en-US" sz="1000" dirty="0"/>
              <a:t>Slide 3</a:t>
            </a:r>
          </a:p>
        </p:txBody>
      </p:sp>
      <p:sp>
        <p:nvSpPr>
          <p:cNvPr id="6" name="TextBox 5"/>
          <p:cNvSpPr txBox="1"/>
          <p:nvPr/>
        </p:nvSpPr>
        <p:spPr>
          <a:xfrm>
            <a:off x="6053137" y="2849562"/>
            <a:ext cx="928459" cy="1323439"/>
          </a:xfrm>
          <a:prstGeom prst="rect">
            <a:avLst/>
          </a:prstGeom>
          <a:noFill/>
          <a:ln>
            <a:solidFill>
              <a:schemeClr val="accent1"/>
            </a:solidFill>
          </a:ln>
        </p:spPr>
        <p:txBody>
          <a:bodyPr wrap="square" rtlCol="0">
            <a:spAutoFit/>
          </a:bodyPr>
          <a:lstStyle/>
          <a:p>
            <a:r>
              <a:rPr lang="en-US" sz="1000" dirty="0"/>
              <a:t>Not sure what you want to use for ref for these slides. I used DOF—let me know if you wish to change. </a:t>
            </a:r>
          </a:p>
        </p:txBody>
      </p:sp>
    </p:spTree>
    <p:extLst>
      <p:ext uri="{BB962C8B-B14F-4D97-AF65-F5344CB8AC3E}">
        <p14:creationId xmlns:p14="http://schemas.microsoft.com/office/powerpoint/2010/main" val="2671374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r>
              <a:rPr lang="en-US" dirty="0"/>
              <a:t>The Severity Scoring of Atopic Dermatitis (SCORAD)</a:t>
            </a:r>
            <a:r>
              <a:rPr lang="en-GB" dirty="0"/>
              <a:t> and </a:t>
            </a:r>
            <a:r>
              <a:rPr lang="en-US" dirty="0"/>
              <a:t>Eczema Area and Severity Index (EASI) </a:t>
            </a:r>
            <a:r>
              <a:rPr lang="en-GB" dirty="0"/>
              <a:t>are 2 methods of measuring eczema severity.</a:t>
            </a:r>
          </a:p>
          <a:p>
            <a:pPr marL="0" lvl="1">
              <a:spcAft>
                <a:spcPts val="600"/>
              </a:spcAft>
            </a:pPr>
            <a:r>
              <a:rPr lang="en-US" dirty="0"/>
              <a:t>The SCORAD is a reference tool for the follow-up and evaluation of atopic dermatitis. It</a:t>
            </a:r>
            <a:r>
              <a:rPr lang="en-GB" dirty="0"/>
              <a:t> is a composite measure of overall skin condition, and assesses a variety of skin parameters, including spread of lesion area, intensity of lesions, and symptoms. Based on these parameters, a composite score is calculated and the skin impairment is classified as mild, moderate, or severe.</a:t>
            </a:r>
          </a:p>
          <a:p>
            <a:r>
              <a:rPr lang="en-US" dirty="0"/>
              <a:t>The EASI is another composite index that includes an assessment of disease extent and percent of body surface area involved in 4 body regions (head and neck, lower limbs, upper limbs, and trunk). The EASI also includes an assessment of skin pathology (erythema, infiltration and/or papulation, excoriation, and lichenification, each on a scale from 0 to 3. A composite score is calculated based on these assessments for each body region affected. The minimum score for  EASI is 0 and the maximum is 72.</a:t>
            </a:r>
          </a:p>
          <a:p>
            <a:endParaRPr lang="en-GB" dirty="0"/>
          </a:p>
          <a:p>
            <a:pPr marL="0" lvl="1">
              <a:spcAft>
                <a:spcPts val="600"/>
              </a:spcAft>
            </a:pPr>
            <a:r>
              <a:rPr lang="en-GB" sz="1000" dirty="0"/>
              <a:t>European Task Force on Atopic Dermatitis. Severity scoring of atopic dermatitis: the SCORAD index. Consensus report of the European Task Force on Atopic Dermatitis. </a:t>
            </a:r>
            <a:r>
              <a:rPr lang="en-GB" sz="1000" i="1" dirty="0"/>
              <a:t>Dermatology</a:t>
            </a:r>
            <a:r>
              <a:rPr lang="en-GB" sz="1000" dirty="0"/>
              <a:t>. 1993;186:23-31.</a:t>
            </a:r>
          </a:p>
          <a:p>
            <a:r>
              <a:rPr lang="en-US" sz="1000" dirty="0"/>
              <a:t>Hanifin JM, Thurston M, Omoto M, Cherill R, Tofte SJ, Graeber M, the EASI Evaluator Group. The eczema area and severity index (EASI): assessment of reliability in atopic dermatitis. </a:t>
            </a:r>
            <a:r>
              <a:rPr lang="en-US" sz="1000" i="1" dirty="0"/>
              <a:t>Exp Dermatol</a:t>
            </a:r>
            <a:r>
              <a:rPr lang="en-US" sz="1000" dirty="0"/>
              <a:t>. 2001;10(1):11-18.</a:t>
            </a:r>
            <a:endParaRPr lang="en-GB" sz="1000" dirty="0"/>
          </a:p>
          <a:p>
            <a:pPr>
              <a:spcAft>
                <a:spcPts val="600"/>
              </a:spcAft>
            </a:pPr>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27</a:t>
            </a:fld>
            <a:endParaRPr lang="en-US" dirty="0"/>
          </a:p>
        </p:txBody>
      </p:sp>
      <p:sp>
        <p:nvSpPr>
          <p:cNvPr id="5" name="TextBox 4"/>
          <p:cNvSpPr txBox="1"/>
          <p:nvPr/>
        </p:nvSpPr>
        <p:spPr>
          <a:xfrm>
            <a:off x="5976937" y="1401762"/>
            <a:ext cx="990600" cy="553998"/>
          </a:xfrm>
          <a:prstGeom prst="rect">
            <a:avLst/>
          </a:prstGeom>
          <a:noFill/>
          <a:ln>
            <a:solidFill>
              <a:schemeClr val="accent1"/>
            </a:solidFill>
          </a:ln>
        </p:spPr>
        <p:txBody>
          <a:bodyPr wrap="square" rtlCol="0">
            <a:spAutoFit/>
          </a:bodyPr>
          <a:lstStyle/>
          <a:p>
            <a:r>
              <a:rPr lang="en-US" sz="1000" dirty="0"/>
              <a:t>Dermexa deck</a:t>
            </a:r>
          </a:p>
          <a:p>
            <a:r>
              <a:rPr lang="en-US" sz="1000" dirty="0"/>
              <a:t>Slide 6; notes from slide 5</a:t>
            </a:r>
          </a:p>
        </p:txBody>
      </p:sp>
    </p:spTree>
    <p:extLst>
      <p:ext uri="{BB962C8B-B14F-4D97-AF65-F5344CB8AC3E}">
        <p14:creationId xmlns:p14="http://schemas.microsoft.com/office/powerpoint/2010/main" val="4173430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Week 12 (green bar), 100% of patients had improvement in skin hydration, 96% had improvement in pruritus, 82% had improvement in scaling, and 88% had improvement in erythema. </a:t>
            </a:r>
          </a:p>
        </p:txBody>
      </p:sp>
      <p:sp>
        <p:nvSpPr>
          <p:cNvPr id="4" name="Slide Number Placeholder 3"/>
          <p:cNvSpPr>
            <a:spLocks noGrp="1"/>
          </p:cNvSpPr>
          <p:nvPr>
            <p:ph type="sldNum" sz="quarter" idx="10"/>
          </p:nvPr>
        </p:nvSpPr>
        <p:spPr/>
        <p:txBody>
          <a:bodyPr/>
          <a:lstStyle/>
          <a:p>
            <a:fld id="{5FD254DF-3DC8-4390-A464-1BC097A55278}" type="slidenum">
              <a:rPr lang="en-US" smtClean="0"/>
              <a:pPr/>
              <a:t>28</a:t>
            </a:fld>
            <a:endParaRPr lang="en-US" dirty="0"/>
          </a:p>
        </p:txBody>
      </p:sp>
      <p:sp>
        <p:nvSpPr>
          <p:cNvPr id="5" name="TextBox 4"/>
          <p:cNvSpPr txBox="1"/>
          <p:nvPr/>
        </p:nvSpPr>
        <p:spPr>
          <a:xfrm>
            <a:off x="5916180" y="1401762"/>
            <a:ext cx="1127873" cy="861774"/>
          </a:xfrm>
          <a:prstGeom prst="rect">
            <a:avLst/>
          </a:prstGeom>
          <a:noFill/>
          <a:ln>
            <a:solidFill>
              <a:schemeClr val="accent1"/>
            </a:solidFill>
          </a:ln>
        </p:spPr>
        <p:txBody>
          <a:bodyPr wrap="square" rtlCol="0">
            <a:spAutoFit/>
          </a:bodyPr>
          <a:lstStyle/>
          <a:p>
            <a:r>
              <a:rPr lang="en-US" sz="1000" dirty="0"/>
              <a:t>Dermexa deck</a:t>
            </a:r>
          </a:p>
          <a:p>
            <a:r>
              <a:rPr lang="en-US" sz="1000" dirty="0"/>
              <a:t>Slide 13</a:t>
            </a:r>
          </a:p>
          <a:p>
            <a:r>
              <a:rPr lang="en-US" sz="1000" dirty="0"/>
              <a:t>Highlights from slide 13 and 14 to notes</a:t>
            </a:r>
          </a:p>
        </p:txBody>
      </p:sp>
    </p:spTree>
    <p:extLst>
      <p:ext uri="{BB962C8B-B14F-4D97-AF65-F5344CB8AC3E}">
        <p14:creationId xmlns:p14="http://schemas.microsoft.com/office/powerpoint/2010/main" val="3024356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illustrated, </a:t>
            </a:r>
            <a:r>
              <a:rPr lang="en-GB" dirty="0"/>
              <a:t>colloidal oatmeal</a:t>
            </a:r>
            <a:r>
              <a:rPr lang="en-GB" baseline="0" dirty="0"/>
              <a:t> cream</a:t>
            </a:r>
            <a:r>
              <a:rPr lang="en-GB" dirty="0"/>
              <a:t> was effective in the younger age group</a:t>
            </a:r>
            <a:r>
              <a:rPr lang="en-GB" baseline="0" dirty="0"/>
              <a:t> (defined as </a:t>
            </a:r>
            <a:r>
              <a:rPr lang="en-GB" dirty="0"/>
              <a:t>6 months to 5 years of age) beginning at Week 4.</a:t>
            </a:r>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29</a:t>
            </a:fld>
            <a:endParaRPr lang="en-US" dirty="0"/>
          </a:p>
        </p:txBody>
      </p:sp>
      <p:sp>
        <p:nvSpPr>
          <p:cNvPr id="5" name="TextBox 4"/>
          <p:cNvSpPr txBox="1"/>
          <p:nvPr/>
        </p:nvSpPr>
        <p:spPr>
          <a:xfrm>
            <a:off x="5916180" y="1401762"/>
            <a:ext cx="1127873" cy="400110"/>
          </a:xfrm>
          <a:prstGeom prst="rect">
            <a:avLst/>
          </a:prstGeom>
          <a:noFill/>
          <a:ln>
            <a:solidFill>
              <a:schemeClr val="accent1"/>
            </a:solidFill>
          </a:ln>
        </p:spPr>
        <p:txBody>
          <a:bodyPr wrap="square" rtlCol="0">
            <a:spAutoFit/>
          </a:bodyPr>
          <a:lstStyle/>
          <a:p>
            <a:r>
              <a:rPr lang="en-US" sz="1000" dirty="0"/>
              <a:t>Dermexa deck</a:t>
            </a:r>
          </a:p>
          <a:p>
            <a:r>
              <a:rPr lang="en-US" sz="1000" dirty="0"/>
              <a:t>Slide 15</a:t>
            </a:r>
          </a:p>
        </p:txBody>
      </p:sp>
    </p:spTree>
    <p:extLst>
      <p:ext uri="{BB962C8B-B14F-4D97-AF65-F5344CB8AC3E}">
        <p14:creationId xmlns:p14="http://schemas.microsoft.com/office/powerpoint/2010/main" val="138285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Colloidal oatmeal is produced as a fine powder from the grinding and processing of whole oat grains.</a:t>
            </a:r>
          </a:p>
          <a:p>
            <a:pPr>
              <a:defRPr/>
            </a:pPr>
            <a:endParaRPr lang="en-US" dirty="0">
              <a:solidFill>
                <a:srgbClr val="FF0000"/>
              </a:solidFill>
            </a:endParaRPr>
          </a:p>
          <a:p>
            <a:pPr>
              <a:defRPr/>
            </a:pPr>
            <a:r>
              <a:rPr lang="en-US" dirty="0"/>
              <a:t>In addition to polysaccharides, which comprise</a:t>
            </a:r>
            <a:r>
              <a:rPr lang="en-US" baseline="0" dirty="0"/>
              <a:t> the largest portion (60%–64%), colloidal oatmeal contains approximately 12.5% to 18% proteins and 3% to 9% lipids. Colloidal oatmeal also contains vitamins A, E, and B; antioxidants (phenolic compounds),             anti-inflammatories (prostaglandin inhibitors), saponins, which serve as cleansers and preservatives; and enzymes (superoxide dismutase).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a:defRPr/>
            </a:pPr>
            <a:r>
              <a:rPr lang="en-US" dirty="0"/>
              <a:t>We will focus on 2 main components—</a:t>
            </a:r>
            <a:r>
              <a:rPr lang="en-US" dirty="0">
                <a:ea typeface="ＭＳ Ｐゴシック" pitchFamily="34" charset="-128"/>
              </a:rPr>
              <a:t>avenanthramides and oat lipids.</a:t>
            </a:r>
          </a:p>
          <a:p>
            <a:pPr>
              <a:defRPr/>
            </a:pPr>
            <a:endParaRPr lang="en-US" dirty="0">
              <a:ea typeface="ＭＳ Ｐゴシック" pitchFamily="34" charset="-128"/>
            </a:endParaRPr>
          </a:p>
          <a:p>
            <a:pPr>
              <a:spcAft>
                <a:spcPts val="600"/>
              </a:spcAft>
            </a:pPr>
            <a:r>
              <a:rPr lang="en-US" sz="1000" dirty="0"/>
              <a:t>Kurtz ES, WalloW. Colloidal oatmeal: history, chemistry and clinical properties. </a:t>
            </a:r>
            <a:r>
              <a:rPr lang="en-US" sz="1000" i="1" dirty="0"/>
              <a:t>J Drugs Dermatol. </a:t>
            </a:r>
            <a:r>
              <a:rPr lang="en-US" sz="1000" dirty="0"/>
              <a:t>2007;6(2):167-170.</a:t>
            </a:r>
          </a:p>
          <a:p>
            <a:pPr>
              <a:spcAft>
                <a:spcPts val="600"/>
              </a:spcAft>
            </a:pPr>
            <a:r>
              <a:rPr lang="en-US" sz="1000" dirty="0"/>
              <a:t>Cerio R, Dohil M, Jeanine D, Magina S, Mahé E, Stratigos AJ. Mechanism of action and clinical benefits of colloidal oatmeal for dermatologic practice.</a:t>
            </a:r>
            <a:r>
              <a:rPr lang="fr-FR" sz="1000" dirty="0"/>
              <a:t> </a:t>
            </a:r>
            <a:r>
              <a:rPr lang="fr-FR" sz="1000" i="1" dirty="0"/>
              <a:t>J</a:t>
            </a:r>
            <a:r>
              <a:rPr lang="fr-FR" sz="1000" dirty="0"/>
              <a:t> </a:t>
            </a:r>
            <a:r>
              <a:rPr lang="en-US" sz="1000" i="1" dirty="0"/>
              <a:t>Drugs Dermatol</a:t>
            </a:r>
            <a:r>
              <a:rPr lang="en-US" sz="1000" dirty="0"/>
              <a:t>. 2010;(9):1116-1120. </a:t>
            </a:r>
          </a:p>
          <a:p>
            <a:pPr lvl="0">
              <a:spcAft>
                <a:spcPts val="600"/>
              </a:spcAft>
            </a:pPr>
            <a:r>
              <a:rPr lang="en-US" sz="1000" dirty="0"/>
              <a:t>Zhou M, Robards K, Glennie-Holmes M, Helliwell S. Oat lipids. </a:t>
            </a:r>
            <a:r>
              <a:rPr lang="en-US" sz="1000" i="1" dirty="0"/>
              <a:t>J Am Oil Chem Soc.</a:t>
            </a:r>
            <a:r>
              <a:rPr lang="en-US" sz="1000" dirty="0"/>
              <a:t> 1999;76:159-169.</a:t>
            </a:r>
          </a:p>
          <a:p>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5FD254DF-3DC8-4390-A464-1BC097A55278}" type="slidenum">
              <a:rPr lang="en-US" smtClean="0"/>
              <a:pPr/>
              <a:t>3</a:t>
            </a:fld>
            <a:endParaRPr lang="en-US" dirty="0"/>
          </a:p>
        </p:txBody>
      </p:sp>
      <p:sp>
        <p:nvSpPr>
          <p:cNvPr id="5" name="TextBox 4"/>
          <p:cNvSpPr txBox="1"/>
          <p:nvPr/>
        </p:nvSpPr>
        <p:spPr>
          <a:xfrm>
            <a:off x="5976938" y="1118557"/>
            <a:ext cx="990600" cy="430887"/>
          </a:xfrm>
          <a:prstGeom prst="rect">
            <a:avLst/>
          </a:prstGeom>
          <a:noFill/>
          <a:ln>
            <a:solidFill>
              <a:srgbClr val="000000"/>
            </a:solidFill>
          </a:ln>
        </p:spPr>
        <p:txBody>
          <a:bodyPr wrap="square" rtlCol="0">
            <a:spAutoFit/>
          </a:bodyPr>
          <a:lstStyle/>
          <a:p>
            <a:r>
              <a:rPr lang="en-US" sz="1100" dirty="0"/>
              <a:t>Picture from web site</a:t>
            </a:r>
          </a:p>
        </p:txBody>
      </p:sp>
    </p:spTree>
    <p:extLst>
      <p:ext uri="{BB962C8B-B14F-4D97-AF65-F5344CB8AC3E}">
        <p14:creationId xmlns:p14="http://schemas.microsoft.com/office/powerpoint/2010/main" val="2522298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Colloidal oatmeal cream was also effective in children and adolescents 6 to 20 years of age.</a:t>
            </a:r>
          </a:p>
        </p:txBody>
      </p:sp>
      <p:sp>
        <p:nvSpPr>
          <p:cNvPr id="4" name="Slide Number Placeholder 3"/>
          <p:cNvSpPr>
            <a:spLocks noGrp="1"/>
          </p:cNvSpPr>
          <p:nvPr>
            <p:ph type="sldNum" sz="quarter" idx="10"/>
          </p:nvPr>
        </p:nvSpPr>
        <p:spPr/>
        <p:txBody>
          <a:bodyPr/>
          <a:lstStyle/>
          <a:p>
            <a:fld id="{5FD254DF-3DC8-4390-A464-1BC097A55278}" type="slidenum">
              <a:rPr lang="en-US" smtClean="0"/>
              <a:pPr/>
              <a:t>30</a:t>
            </a:fld>
            <a:endParaRPr lang="en-US" dirty="0"/>
          </a:p>
        </p:txBody>
      </p:sp>
      <p:sp>
        <p:nvSpPr>
          <p:cNvPr id="5" name="TextBox 4"/>
          <p:cNvSpPr txBox="1"/>
          <p:nvPr/>
        </p:nvSpPr>
        <p:spPr>
          <a:xfrm>
            <a:off x="5916180" y="1401762"/>
            <a:ext cx="1127873" cy="400110"/>
          </a:xfrm>
          <a:prstGeom prst="rect">
            <a:avLst/>
          </a:prstGeom>
          <a:noFill/>
          <a:ln>
            <a:solidFill>
              <a:schemeClr val="accent1"/>
            </a:solidFill>
          </a:ln>
        </p:spPr>
        <p:txBody>
          <a:bodyPr wrap="square" rtlCol="0">
            <a:spAutoFit/>
          </a:bodyPr>
          <a:lstStyle/>
          <a:p>
            <a:r>
              <a:rPr lang="en-US" sz="1000" dirty="0"/>
              <a:t>Dermexa deck</a:t>
            </a:r>
          </a:p>
          <a:p>
            <a:r>
              <a:rPr lang="en-US" sz="1000" dirty="0"/>
              <a:t>Slide 15</a:t>
            </a:r>
          </a:p>
        </p:txBody>
      </p:sp>
    </p:spTree>
    <p:extLst>
      <p:ext uri="{BB962C8B-B14F-4D97-AF65-F5344CB8AC3E}">
        <p14:creationId xmlns:p14="http://schemas.microsoft.com/office/powerpoint/2010/main" val="1503106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agreed with dermatologists’ assessments; more than 80% of patients indicated they had improvement in all measured parameters.</a:t>
            </a:r>
          </a:p>
        </p:txBody>
      </p:sp>
      <p:sp>
        <p:nvSpPr>
          <p:cNvPr id="4" name="Slide Number Placeholder 3"/>
          <p:cNvSpPr>
            <a:spLocks noGrp="1"/>
          </p:cNvSpPr>
          <p:nvPr>
            <p:ph type="sldNum" sz="quarter" idx="10"/>
          </p:nvPr>
        </p:nvSpPr>
        <p:spPr/>
        <p:txBody>
          <a:bodyPr/>
          <a:lstStyle/>
          <a:p>
            <a:fld id="{5FD254DF-3DC8-4390-A464-1BC097A55278}" type="slidenum">
              <a:rPr lang="en-US" smtClean="0"/>
              <a:pPr/>
              <a:t>31</a:t>
            </a:fld>
            <a:endParaRPr lang="en-US" dirty="0"/>
          </a:p>
        </p:txBody>
      </p:sp>
      <p:sp>
        <p:nvSpPr>
          <p:cNvPr id="5" name="TextBox 4"/>
          <p:cNvSpPr txBox="1"/>
          <p:nvPr/>
        </p:nvSpPr>
        <p:spPr>
          <a:xfrm>
            <a:off x="5916180" y="1401762"/>
            <a:ext cx="1127873" cy="400110"/>
          </a:xfrm>
          <a:prstGeom prst="rect">
            <a:avLst/>
          </a:prstGeom>
          <a:noFill/>
          <a:ln>
            <a:solidFill>
              <a:schemeClr val="accent1"/>
            </a:solidFill>
          </a:ln>
        </p:spPr>
        <p:txBody>
          <a:bodyPr wrap="square" rtlCol="0">
            <a:spAutoFit/>
          </a:bodyPr>
          <a:lstStyle/>
          <a:p>
            <a:r>
              <a:rPr lang="en-US" sz="1000" dirty="0"/>
              <a:t>Dermexa deck</a:t>
            </a:r>
          </a:p>
          <a:p>
            <a:r>
              <a:rPr lang="en-US" sz="1000" dirty="0"/>
              <a:t>Slide 18</a:t>
            </a:r>
          </a:p>
        </p:txBody>
      </p:sp>
    </p:spTree>
    <p:extLst>
      <p:ext uri="{BB962C8B-B14F-4D97-AF65-F5344CB8AC3E}">
        <p14:creationId xmlns:p14="http://schemas.microsoft.com/office/powerpoint/2010/main" val="3855218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SCORAD scores also improved. Overall, more than 90% of patients had improvement in SCORAD at Week 12. The mean percentage improvement was 37% for children ≤5 years of age, 58% for children and adolescents 6 years to 20 years of age, and 48% overall. </a:t>
            </a:r>
          </a:p>
        </p:txBody>
      </p:sp>
      <p:sp>
        <p:nvSpPr>
          <p:cNvPr id="4" name="Slide Number Placeholder 3"/>
          <p:cNvSpPr>
            <a:spLocks noGrp="1"/>
          </p:cNvSpPr>
          <p:nvPr>
            <p:ph type="sldNum" sz="quarter" idx="10"/>
          </p:nvPr>
        </p:nvSpPr>
        <p:spPr/>
        <p:txBody>
          <a:bodyPr/>
          <a:lstStyle/>
          <a:p>
            <a:fld id="{5FD254DF-3DC8-4390-A464-1BC097A55278}" type="slidenum">
              <a:rPr lang="en-US" smtClean="0"/>
              <a:pPr/>
              <a:t>32</a:t>
            </a:fld>
            <a:endParaRPr lang="en-US" dirty="0"/>
          </a:p>
        </p:txBody>
      </p:sp>
      <p:sp>
        <p:nvSpPr>
          <p:cNvPr id="5" name="TextBox 4"/>
          <p:cNvSpPr txBox="1"/>
          <p:nvPr/>
        </p:nvSpPr>
        <p:spPr>
          <a:xfrm>
            <a:off x="5916180" y="1401762"/>
            <a:ext cx="1127873" cy="400110"/>
          </a:xfrm>
          <a:prstGeom prst="rect">
            <a:avLst/>
          </a:prstGeom>
          <a:noFill/>
          <a:ln>
            <a:solidFill>
              <a:schemeClr val="accent1"/>
            </a:solidFill>
          </a:ln>
        </p:spPr>
        <p:txBody>
          <a:bodyPr wrap="square" rtlCol="0">
            <a:spAutoFit/>
          </a:bodyPr>
          <a:lstStyle/>
          <a:p>
            <a:r>
              <a:rPr lang="en-US" sz="1000" dirty="0"/>
              <a:t>Dermexa deck</a:t>
            </a:r>
          </a:p>
          <a:p>
            <a:r>
              <a:rPr lang="en-US" sz="1000" dirty="0"/>
              <a:t>Slide 15</a:t>
            </a:r>
          </a:p>
        </p:txBody>
      </p:sp>
    </p:spTree>
    <p:extLst>
      <p:ext uri="{BB962C8B-B14F-4D97-AF65-F5344CB8AC3E}">
        <p14:creationId xmlns:p14="http://schemas.microsoft.com/office/powerpoint/2010/main" val="7191071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a:p>
            <a:pPr eaLnBrk="1" hangingPunct="1">
              <a:spcBef>
                <a:spcPct val="0"/>
              </a:spcBef>
            </a:pPr>
            <a:endParaRPr lang="en-GB" dirty="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73941" indent="-297669" eaLnBrk="0" hangingPunct="0">
              <a:defRPr>
                <a:solidFill>
                  <a:schemeClr val="tx1"/>
                </a:solidFill>
                <a:latin typeface="Arial" pitchFamily="34" charset="0"/>
              </a:defRPr>
            </a:lvl2pPr>
            <a:lvl3pPr marL="1190679" indent="-238136" eaLnBrk="0" hangingPunct="0">
              <a:defRPr>
                <a:solidFill>
                  <a:schemeClr val="tx1"/>
                </a:solidFill>
                <a:latin typeface="Arial" pitchFamily="34" charset="0"/>
              </a:defRPr>
            </a:lvl3pPr>
            <a:lvl4pPr marL="1666950" indent="-238136" eaLnBrk="0" hangingPunct="0">
              <a:defRPr>
                <a:solidFill>
                  <a:schemeClr val="tx1"/>
                </a:solidFill>
                <a:latin typeface="Arial" pitchFamily="34" charset="0"/>
              </a:defRPr>
            </a:lvl4pPr>
            <a:lvl5pPr marL="2143222" indent="-238136" eaLnBrk="0" hangingPunct="0">
              <a:defRPr>
                <a:solidFill>
                  <a:schemeClr val="tx1"/>
                </a:solidFill>
                <a:latin typeface="Arial" pitchFamily="34" charset="0"/>
              </a:defRPr>
            </a:lvl5pPr>
            <a:lvl6pPr marL="2619493" indent="-238136" eaLnBrk="0" fontAlgn="base" hangingPunct="0">
              <a:spcBef>
                <a:spcPct val="0"/>
              </a:spcBef>
              <a:spcAft>
                <a:spcPct val="0"/>
              </a:spcAft>
              <a:defRPr>
                <a:solidFill>
                  <a:schemeClr val="tx1"/>
                </a:solidFill>
                <a:latin typeface="Arial" pitchFamily="34" charset="0"/>
              </a:defRPr>
            </a:lvl6pPr>
            <a:lvl7pPr marL="3095764" indent="-238136" eaLnBrk="0" fontAlgn="base" hangingPunct="0">
              <a:spcBef>
                <a:spcPct val="0"/>
              </a:spcBef>
              <a:spcAft>
                <a:spcPct val="0"/>
              </a:spcAft>
              <a:defRPr>
                <a:solidFill>
                  <a:schemeClr val="tx1"/>
                </a:solidFill>
                <a:latin typeface="Arial" pitchFamily="34" charset="0"/>
              </a:defRPr>
            </a:lvl7pPr>
            <a:lvl8pPr marL="3572036" indent="-238136" eaLnBrk="0" fontAlgn="base" hangingPunct="0">
              <a:spcBef>
                <a:spcPct val="0"/>
              </a:spcBef>
              <a:spcAft>
                <a:spcPct val="0"/>
              </a:spcAft>
              <a:defRPr>
                <a:solidFill>
                  <a:schemeClr val="tx1"/>
                </a:solidFill>
                <a:latin typeface="Arial" pitchFamily="34" charset="0"/>
              </a:defRPr>
            </a:lvl8pPr>
            <a:lvl9pPr marL="4048307" indent="-238136" eaLnBrk="0" fontAlgn="base" hangingPunct="0">
              <a:spcBef>
                <a:spcPct val="0"/>
              </a:spcBef>
              <a:spcAft>
                <a:spcPct val="0"/>
              </a:spcAft>
              <a:defRPr>
                <a:solidFill>
                  <a:schemeClr val="tx1"/>
                </a:solidFill>
                <a:latin typeface="Arial" pitchFamily="34" charset="0"/>
              </a:defRPr>
            </a:lvl9pPr>
          </a:lstStyle>
          <a:p>
            <a:pPr eaLnBrk="1" hangingPunct="1"/>
            <a:fld id="{F5FE0695-9B2B-4655-90E3-8E0FDED43422}" type="slidenum">
              <a:rPr lang="en-GB" smtClean="0">
                <a:solidFill>
                  <a:prstClr val="black"/>
                </a:solidFill>
              </a:rPr>
              <a:pPr eaLnBrk="1" hangingPunct="1"/>
              <a:t>33</a:t>
            </a:fld>
            <a:endParaRPr lang="en-GB" dirty="0">
              <a:solidFill>
                <a:prstClr val="black"/>
              </a:solidFill>
            </a:endParaRPr>
          </a:p>
        </p:txBody>
      </p:sp>
      <p:sp>
        <p:nvSpPr>
          <p:cNvPr id="5" name="Notes Placeholder 2"/>
          <p:cNvSpPr txBox="1">
            <a:spLocks/>
          </p:cNvSpPr>
          <p:nvPr/>
        </p:nvSpPr>
        <p:spPr>
          <a:xfrm>
            <a:off x="860108" y="4452064"/>
            <a:ext cx="5661660" cy="4073366"/>
          </a:xfrm>
          <a:prstGeom prst="rect">
            <a:avLst/>
          </a:prstGeom>
        </p:spPr>
        <p:txBody>
          <a:bodyPr vert="horz" lIns="96653" tIns="48326" rIns="96653" bIns="4832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1200"/>
              </a:spcBef>
              <a:spcAft>
                <a:spcPts val="1200"/>
              </a:spcAft>
            </a:pPr>
            <a:r>
              <a:rPr lang="en-US" dirty="0"/>
              <a:t>Regular use of colloidal oatmeal cream was also shown to have a corticosteroid-sparing effect as the condition improved. After 4 weeks of using colloidal oatmeal cream, measured corticosteroid use declined by 39.4% and 63% of patients felt that they used less corticoids/ immunomodulators.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299664"/>
            <a:ext cx="5661660" cy="835898"/>
          </a:xfrm>
        </p:spPr>
        <p:txBody>
          <a:bodyPr/>
          <a:lstStyle/>
          <a:p>
            <a:r>
              <a:rPr lang="en-US" dirty="0"/>
              <a:t>This section</a:t>
            </a:r>
            <a:r>
              <a:rPr lang="en-US" baseline="0" dirty="0"/>
              <a:t> will review studies evaluating the potential for oat products to cause sensitization.</a:t>
            </a:r>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34</a:t>
            </a:fld>
            <a:endParaRPr lang="en-US" dirty="0"/>
          </a:p>
        </p:txBody>
      </p:sp>
    </p:spTree>
    <p:extLst>
      <p:ext uri="{BB962C8B-B14F-4D97-AF65-F5344CB8AC3E}">
        <p14:creationId xmlns:p14="http://schemas.microsoft.com/office/powerpoint/2010/main" val="3671178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068762"/>
            <a:ext cx="5661660" cy="4267200"/>
          </a:xfrm>
        </p:spPr>
        <p:txBody>
          <a:bodyPr/>
          <a:lstStyle/>
          <a:p>
            <a:r>
              <a:rPr lang="en-US" sz="1100" dirty="0"/>
              <a:t>With  the exception of the Boussault study (top row),</a:t>
            </a:r>
            <a:r>
              <a:rPr lang="en-US" sz="1100" baseline="30000" dirty="0"/>
              <a:t>1</a:t>
            </a:r>
            <a:r>
              <a:rPr lang="en-US" sz="1100" dirty="0"/>
              <a:t> most evaluations of topical oat-based products, either in atopics or nonatopics, show no propensity toward adverse events. While rare cases of clinically important oat allergy may exist, oat-based products are safe in the treatment of a vast majority of individuals.</a:t>
            </a:r>
            <a:r>
              <a:rPr lang="en-US" sz="1100" baseline="30000" dirty="0"/>
              <a:t>2-4</a:t>
            </a:r>
            <a:endParaRPr lang="en-US" sz="1100" dirty="0"/>
          </a:p>
          <a:p>
            <a:pPr>
              <a:defRPr/>
            </a:pPr>
            <a:endParaRPr lang="en-US" sz="1100" dirty="0"/>
          </a:p>
          <a:p>
            <a:pPr>
              <a:defRPr/>
            </a:pPr>
            <a:r>
              <a:rPr lang="en-US" sz="1100" dirty="0"/>
              <a:t>There are methodologic issues with the Boussault study,</a:t>
            </a:r>
            <a:r>
              <a:rPr lang="en-US" sz="1100" baseline="30000" dirty="0"/>
              <a:t>1</a:t>
            </a:r>
            <a:r>
              <a:rPr lang="en-US" sz="1100" dirty="0"/>
              <a:t> which showed increased sensitization. First, oat pollen was used for testing, rather than colloidal oatmeal. </a:t>
            </a:r>
            <a:r>
              <a:rPr lang="en-US" sz="1100" dirty="0">
                <a:ea typeface="ＭＳ Ｐゴシック" pitchFamily="34" charset="-128"/>
              </a:rPr>
              <a:t>IgE testing was also done to oat flower and pollen, not oat protein. </a:t>
            </a:r>
            <a:r>
              <a:rPr lang="en-US" sz="1100" dirty="0"/>
              <a:t>In prick tests, the reliance on patient history alone in assessing prior use of oat-containing products is problematic. In addition, only 25/302 subjects had a repeated open application test (ROAT) performed, and this test was done at home and unsupervised. Finally, clinical correlation of allergic reactivity and APT is uncertain.</a:t>
            </a:r>
          </a:p>
          <a:p>
            <a:pPr>
              <a:defRPr/>
            </a:pPr>
            <a:endParaRPr lang="en-US" sz="1100" dirty="0"/>
          </a:p>
          <a:p>
            <a:pPr>
              <a:defRPr/>
            </a:pPr>
            <a:r>
              <a:rPr lang="en-US" sz="1100" dirty="0"/>
              <a:t>Discussions will continue to occur at dermatology meetings about topical application of food-based ingredients, especially those containing proteins.  While individual case studies can be helpful, robust clinical studies provide the best evidence-based information for making informed decisions applicable to daily practice.</a:t>
            </a:r>
          </a:p>
          <a:p>
            <a:pPr marL="115888" indent="-115888">
              <a:buFont typeface="+mj-lt"/>
              <a:buAutoNum type="arabicPeriod"/>
            </a:pPr>
            <a:endParaRPr lang="en-US" sz="1000" dirty="0"/>
          </a:p>
          <a:p>
            <a:pPr marL="115888" indent="-115888">
              <a:buFont typeface="+mj-lt"/>
              <a:buAutoNum type="arabicPeriod"/>
            </a:pPr>
            <a:r>
              <a:rPr lang="en-US" sz="900" dirty="0"/>
              <a:t>Boussault P, Léauté-Labrèze C, Saubusse E, et al. Oat sensitization in children with atopic dermatitis: prevalence, risks and associated factors. </a:t>
            </a:r>
            <a:r>
              <a:rPr lang="en-US" sz="900" i="1" dirty="0"/>
              <a:t>Allergy</a:t>
            </a:r>
            <a:r>
              <a:rPr lang="en-US" sz="900" dirty="0"/>
              <a:t>. 2007;62(11):1251-6.</a:t>
            </a:r>
          </a:p>
          <a:p>
            <a:pPr marL="115888" indent="-115888">
              <a:buFont typeface="+mj-lt"/>
              <a:buAutoNum type="arabicPeriod"/>
            </a:pPr>
            <a:r>
              <a:rPr lang="en-US" sz="900" dirty="0"/>
              <a:t>Pigatto P, Bigardi A, Caputo R, et al. An evaluation of the allergic contact dermatitis potential of colloidal grain suspensions. </a:t>
            </a:r>
            <a:r>
              <a:rPr lang="en-US" sz="900" i="1" dirty="0"/>
              <a:t>Am J Contact Dermat</a:t>
            </a:r>
            <a:r>
              <a:rPr lang="en-US" sz="900" dirty="0"/>
              <a:t>. 1997;8(4):207-209.</a:t>
            </a:r>
          </a:p>
          <a:p>
            <a:pPr marL="115888" indent="-115888">
              <a:buFont typeface="+mj-lt"/>
              <a:buAutoNum type="arabicPeriod"/>
            </a:pPr>
            <a:r>
              <a:rPr lang="en-US" sz="900" dirty="0"/>
              <a:t>Grimalt R, Mengeaud V, Cambazard F; Study Investigators' Group. The steroid-sparing effect of an emollient therapy in infants with atopic dermatitis: a randomized controlled study. </a:t>
            </a:r>
            <a:r>
              <a:rPr lang="en-US" sz="900" i="1" dirty="0"/>
              <a:t>Dermatology</a:t>
            </a:r>
            <a:r>
              <a:rPr lang="en-US" sz="900" dirty="0"/>
              <a:t>. 2007;214(1):61-67.</a:t>
            </a:r>
          </a:p>
          <a:p>
            <a:pPr marL="115888" indent="-115888">
              <a:buFont typeface="+mj-lt"/>
              <a:buAutoNum type="arabicPeriod"/>
            </a:pPr>
            <a:r>
              <a:rPr lang="en-US" sz="900" dirty="0"/>
              <a:t>Goujon C, Jean-Decoster C, Dahel K, et al. Tolerance of oat-based topical products in cereal-sensitized adults with atopic dermatitis. </a:t>
            </a:r>
            <a:r>
              <a:rPr lang="en-US" sz="900" i="1" dirty="0"/>
              <a:t>Dermatology</a:t>
            </a:r>
            <a:r>
              <a:rPr lang="en-US" sz="900" dirty="0"/>
              <a:t>. 2009;218(4):327-333.</a:t>
            </a:r>
          </a:p>
        </p:txBody>
      </p:sp>
      <p:sp>
        <p:nvSpPr>
          <p:cNvPr id="4" name="Slide Number Placeholder 3"/>
          <p:cNvSpPr>
            <a:spLocks noGrp="1"/>
          </p:cNvSpPr>
          <p:nvPr>
            <p:ph type="sldNum" sz="quarter" idx="10"/>
          </p:nvPr>
        </p:nvSpPr>
        <p:spPr/>
        <p:txBody>
          <a:bodyPr/>
          <a:lstStyle/>
          <a:p>
            <a:fld id="{5FD254DF-3DC8-4390-A464-1BC097A55278}" type="slidenum">
              <a:rPr lang="en-US" smtClean="0"/>
              <a:pPr/>
              <a:t>35</a:t>
            </a:fld>
            <a:endParaRPr lang="en-US" dirty="0"/>
          </a:p>
        </p:txBody>
      </p:sp>
      <p:sp>
        <p:nvSpPr>
          <p:cNvPr id="5" name="TextBox 4"/>
          <p:cNvSpPr txBox="1"/>
          <p:nvPr/>
        </p:nvSpPr>
        <p:spPr>
          <a:xfrm>
            <a:off x="6340793" y="2849562"/>
            <a:ext cx="685800" cy="1631216"/>
          </a:xfrm>
          <a:prstGeom prst="rect">
            <a:avLst/>
          </a:prstGeom>
          <a:noFill/>
          <a:ln>
            <a:solidFill>
              <a:schemeClr val="accent1"/>
            </a:solidFill>
          </a:ln>
        </p:spPr>
        <p:txBody>
          <a:bodyPr wrap="square" rtlCol="0">
            <a:spAutoFit/>
          </a:bodyPr>
          <a:lstStyle/>
          <a:p>
            <a:r>
              <a:rPr lang="en-US" sz="1000" dirty="0"/>
              <a:t>From safety profile of naturals [Joe Fowler 2010 AAD]</a:t>
            </a:r>
          </a:p>
          <a:p>
            <a:r>
              <a:rPr lang="en-US" sz="1000" dirty="0"/>
              <a:t>Slides 40-46</a:t>
            </a:r>
          </a:p>
        </p:txBody>
      </p:sp>
    </p:spTree>
    <p:extLst>
      <p:ext uri="{BB962C8B-B14F-4D97-AF65-F5344CB8AC3E}">
        <p14:creationId xmlns:p14="http://schemas.microsoft.com/office/powerpoint/2010/main" val="1950703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r>
              <a:rPr lang="en-US"/>
              <a:t>While some </a:t>
            </a:r>
            <a:r>
              <a:rPr lang="en-US" dirty="0"/>
              <a:t>foods may trigger disease flares in atopics,  more so in infants, it is not a common occurrence.</a:t>
            </a:r>
          </a:p>
          <a:p>
            <a:endParaRPr lang="en-US" dirty="0"/>
          </a:p>
          <a:p>
            <a:r>
              <a:rPr lang="en-US" dirty="0"/>
              <a:t>When foods do cause flares, oats have not been reported as common offenders.</a:t>
            </a:r>
          </a:p>
          <a:p>
            <a:endParaRPr lang="en-US" dirty="0"/>
          </a:p>
          <a:p>
            <a:r>
              <a:rPr lang="en-US" dirty="0"/>
              <a:t>The majority of studies of topical oat-based products, either in atopics or nonatopics, show no propensity toward adverse events.</a:t>
            </a:r>
          </a:p>
          <a:p>
            <a:endParaRPr lang="en-US" dirty="0"/>
          </a:p>
          <a:p>
            <a:r>
              <a:rPr lang="en-US" dirty="0"/>
              <a:t>While rare cases of clinically important oat allergy may exist, oat-based products are safe and effective in the treatment of the vast majority of individuals.</a:t>
            </a:r>
          </a:p>
          <a:p>
            <a:endParaRPr lang="en-US" dirty="0">
              <a:latin typeface="Arial" pitchFamily="34" charset="0"/>
              <a:ea typeface="ＭＳ Ｐゴシック" pitchFamily="34" charset="-128"/>
            </a:endParaRPr>
          </a:p>
        </p:txBody>
      </p:sp>
      <p:sp>
        <p:nvSpPr>
          <p:cNvPr id="120836" name="Slide Number Placeholder 3"/>
          <p:cNvSpPr>
            <a:spLocks noGrp="1"/>
          </p:cNvSpPr>
          <p:nvPr>
            <p:ph type="sldNum" sz="quarter" idx="5"/>
          </p:nvPr>
        </p:nvSpPr>
        <p:spPr>
          <a:noFill/>
        </p:spPr>
        <p:txBody>
          <a:bodyPr/>
          <a:lstStyle/>
          <a:p>
            <a:fld id="{795061DD-C37A-4697-B53B-AC4FDDEBDA75}" type="slidenum">
              <a:rPr lang="en-US" smtClean="0">
                <a:latin typeface="Arial" pitchFamily="34" charset="0"/>
                <a:ea typeface="ＭＳ Ｐゴシック" pitchFamily="34" charset="-128"/>
              </a:rPr>
              <a:pPr/>
              <a:t>36</a:t>
            </a:fld>
            <a:endParaRPr lang="en-US" dirty="0">
              <a:latin typeface="Arial" pitchFamily="34" charset="0"/>
              <a:ea typeface="ＭＳ Ｐゴシック" pitchFamily="34" charset="-128"/>
            </a:endParaRPr>
          </a:p>
        </p:txBody>
      </p:sp>
      <p:sp>
        <p:nvSpPr>
          <p:cNvPr id="5" name="TextBox 4"/>
          <p:cNvSpPr txBox="1"/>
          <p:nvPr/>
        </p:nvSpPr>
        <p:spPr>
          <a:xfrm>
            <a:off x="6129338" y="1477962"/>
            <a:ext cx="685800" cy="1477328"/>
          </a:xfrm>
          <a:prstGeom prst="rect">
            <a:avLst/>
          </a:prstGeom>
          <a:noFill/>
          <a:ln>
            <a:solidFill>
              <a:schemeClr val="accent1"/>
            </a:solidFill>
          </a:ln>
        </p:spPr>
        <p:txBody>
          <a:bodyPr wrap="square" rtlCol="0">
            <a:spAutoFit/>
          </a:bodyPr>
          <a:lstStyle/>
          <a:p>
            <a:r>
              <a:rPr lang="en-US" sz="1000" dirty="0"/>
              <a:t>From safety profile of naturals [Joe Fowler 2010 AAD]</a:t>
            </a:r>
          </a:p>
          <a:p>
            <a:r>
              <a:rPr lang="en-US" sz="1000" dirty="0"/>
              <a:t>Slide 47</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254DF-3DC8-4390-A464-1BC097A55278}" type="slidenum">
              <a:rPr lang="en-US" smtClean="0"/>
              <a:pPr/>
              <a:t>37</a:t>
            </a:fld>
            <a:endParaRPr lang="en-US" dirty="0"/>
          </a:p>
        </p:txBody>
      </p:sp>
    </p:spTree>
    <p:extLst>
      <p:ext uri="{BB962C8B-B14F-4D97-AF65-F5344CB8AC3E}">
        <p14:creationId xmlns:p14="http://schemas.microsoft.com/office/powerpoint/2010/main" val="258068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recognized benefit of oats results from its phenolic components. The most active of these compounds are the avenanthramides . </a:t>
            </a:r>
          </a:p>
          <a:p>
            <a:endParaRPr lang="en-US" dirty="0"/>
          </a:p>
          <a:p>
            <a:r>
              <a:rPr lang="en-US" sz="1000" dirty="0"/>
              <a:t>Dimberg LH, Theander O, Lingert H. Avenanthramides – a group of phenolic antioxidants in oats. </a:t>
            </a:r>
            <a:r>
              <a:rPr lang="en-US" sz="1000" i="1" dirty="0"/>
              <a:t>Cereal Chemistry. </a:t>
            </a:r>
            <a:r>
              <a:rPr lang="en-US" sz="1000" dirty="0"/>
              <a:t>1993;70:637-641.</a:t>
            </a:r>
          </a:p>
        </p:txBody>
      </p:sp>
      <p:sp>
        <p:nvSpPr>
          <p:cNvPr id="4" name="Slide Number Placeholder 3"/>
          <p:cNvSpPr>
            <a:spLocks noGrp="1"/>
          </p:cNvSpPr>
          <p:nvPr>
            <p:ph type="sldNum" sz="quarter" idx="10"/>
          </p:nvPr>
        </p:nvSpPr>
        <p:spPr/>
        <p:txBody>
          <a:bodyPr/>
          <a:lstStyle/>
          <a:p>
            <a:fld id="{5FD254DF-3DC8-4390-A464-1BC097A55278}" type="slidenum">
              <a:rPr lang="en-US" smtClean="0"/>
              <a:pPr/>
              <a:t>4</a:t>
            </a:fld>
            <a:endParaRPr lang="en-US" dirty="0"/>
          </a:p>
        </p:txBody>
      </p:sp>
    </p:spTree>
    <p:extLst>
      <p:ext uri="{BB962C8B-B14F-4D97-AF65-F5344CB8AC3E}">
        <p14:creationId xmlns:p14="http://schemas.microsoft.com/office/powerpoint/2010/main" val="273038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baseline="-25000">
                <a:solidFill>
                  <a:schemeClr val="tx1"/>
                </a:solidFill>
                <a:latin typeface="Arial" charset="0"/>
              </a:defRPr>
            </a:lvl1pPr>
            <a:lvl2pPr marL="742950" indent="-285750" defTabSz="931863">
              <a:defRPr baseline="-25000">
                <a:solidFill>
                  <a:schemeClr val="tx1"/>
                </a:solidFill>
                <a:latin typeface="Arial" charset="0"/>
              </a:defRPr>
            </a:lvl2pPr>
            <a:lvl3pPr marL="1143000" indent="-228600" defTabSz="931863">
              <a:defRPr baseline="-25000">
                <a:solidFill>
                  <a:schemeClr val="tx1"/>
                </a:solidFill>
                <a:latin typeface="Arial" charset="0"/>
              </a:defRPr>
            </a:lvl3pPr>
            <a:lvl4pPr marL="1600200" indent="-228600" defTabSz="931863">
              <a:defRPr baseline="-25000">
                <a:solidFill>
                  <a:schemeClr val="tx1"/>
                </a:solidFill>
                <a:latin typeface="Arial" charset="0"/>
              </a:defRPr>
            </a:lvl4pPr>
            <a:lvl5pPr marL="2057400" indent="-228600" defTabSz="931863">
              <a:defRPr baseline="-25000">
                <a:solidFill>
                  <a:schemeClr val="tx1"/>
                </a:solidFill>
                <a:latin typeface="Arial" charset="0"/>
              </a:defRPr>
            </a:lvl5pPr>
            <a:lvl6pPr marL="2514600" indent="-228600" defTabSz="931863" eaLnBrk="0" fontAlgn="base" hangingPunct="0">
              <a:spcBef>
                <a:spcPct val="0"/>
              </a:spcBef>
              <a:spcAft>
                <a:spcPct val="0"/>
              </a:spcAft>
              <a:defRPr baseline="-25000">
                <a:solidFill>
                  <a:schemeClr val="tx1"/>
                </a:solidFill>
                <a:latin typeface="Arial" charset="0"/>
              </a:defRPr>
            </a:lvl6pPr>
            <a:lvl7pPr marL="2971800" indent="-228600" defTabSz="931863" eaLnBrk="0" fontAlgn="base" hangingPunct="0">
              <a:spcBef>
                <a:spcPct val="0"/>
              </a:spcBef>
              <a:spcAft>
                <a:spcPct val="0"/>
              </a:spcAft>
              <a:defRPr baseline="-25000">
                <a:solidFill>
                  <a:schemeClr val="tx1"/>
                </a:solidFill>
                <a:latin typeface="Arial" charset="0"/>
              </a:defRPr>
            </a:lvl7pPr>
            <a:lvl8pPr marL="3429000" indent="-228600" defTabSz="931863" eaLnBrk="0" fontAlgn="base" hangingPunct="0">
              <a:spcBef>
                <a:spcPct val="0"/>
              </a:spcBef>
              <a:spcAft>
                <a:spcPct val="0"/>
              </a:spcAft>
              <a:defRPr baseline="-25000">
                <a:solidFill>
                  <a:schemeClr val="tx1"/>
                </a:solidFill>
                <a:latin typeface="Arial" charset="0"/>
              </a:defRPr>
            </a:lvl8pPr>
            <a:lvl9pPr marL="3886200" indent="-228600" defTabSz="931863" eaLnBrk="0" fontAlgn="base" hangingPunct="0">
              <a:spcBef>
                <a:spcPct val="0"/>
              </a:spcBef>
              <a:spcAft>
                <a:spcPct val="0"/>
              </a:spcAft>
              <a:defRPr baseline="-25000">
                <a:solidFill>
                  <a:schemeClr val="tx1"/>
                </a:solidFill>
                <a:latin typeface="Arial" charset="0"/>
              </a:defRPr>
            </a:lvl9pPr>
          </a:lstStyle>
          <a:p>
            <a:fld id="{63D51387-5312-4ADB-9D95-9AD05474E804}" type="slidenum">
              <a:rPr lang="en-US" baseline="0" smtClean="0"/>
              <a:pPr/>
              <a:t>5</a:t>
            </a:fld>
            <a:endParaRPr lang="en-US" baseline="0" dirty="0"/>
          </a:p>
        </p:txBody>
      </p:sp>
      <p:sp>
        <p:nvSpPr>
          <p:cNvPr id="15363" name="Rectangle 2"/>
          <p:cNvSpPr>
            <a:spLocks noGrp="1" noRot="1" noChangeAspect="1" noChangeArrowheads="1" noTextEdit="1"/>
          </p:cNvSpPr>
          <p:nvPr>
            <p:ph type="sldImg"/>
          </p:nvPr>
        </p:nvSpPr>
        <p:spPr>
          <a:xfrm>
            <a:off x="1276350" y="679450"/>
            <a:ext cx="4525963" cy="3394075"/>
          </a:xfrm>
          <a:ln/>
        </p:spPr>
      </p:sp>
      <p:sp>
        <p:nvSpPr>
          <p:cNvPr id="15364" name="Rectangle 3"/>
          <p:cNvSpPr>
            <a:spLocks noGrp="1" noChangeArrowheads="1"/>
          </p:cNvSpPr>
          <p:nvPr>
            <p:ph type="body" idx="1"/>
          </p:nvPr>
        </p:nvSpPr>
        <p:spPr>
          <a:xfrm>
            <a:off x="943932" y="4298737"/>
            <a:ext cx="5189214" cy="40730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34" tIns="46618" rIns="93234" bIns="46618"/>
          <a:lstStyle/>
          <a:p>
            <a:r>
              <a:rPr lang="en-US" sz="1200" b="0" i="0" u="none" strike="noStrike" kern="1200" baseline="0" dirty="0">
                <a:solidFill>
                  <a:schemeClr val="tx1"/>
                </a:solidFill>
              </a:rPr>
              <a:t>Oat phenolic compounds include simple forms with a single phenol ring, such as ferulic acid, caffeic acid, and vanillic acid; complex compounds with 2 or more rings such as coumarin; and the avenanthramides, a class of more than 40 phenolic compounds found only in oats.</a:t>
            </a:r>
          </a:p>
          <a:p>
            <a:endParaRPr lang="en-US" dirty="0"/>
          </a:p>
          <a:p>
            <a:r>
              <a:rPr lang="en-US" dirty="0"/>
              <a:t>Avenanthramides may be of particular value in restoring the cutaneous barrier and reducing symptoms of atopic dermatitis.  </a:t>
            </a:r>
          </a:p>
          <a:p>
            <a:endParaRPr lang="en-US" dirty="0"/>
          </a:p>
          <a:p>
            <a:pPr eaLnBrk="1" hangingPunct="1">
              <a:spcAft>
                <a:spcPts val="600"/>
              </a:spcAft>
            </a:pPr>
            <a:r>
              <a:rPr lang="en-US" sz="1000" dirty="0"/>
              <a:t>Eichenfield LF, Fowler JF Jr, Rigel DS, Taylor SC. Natural advances in eczema care. </a:t>
            </a:r>
            <a:r>
              <a:rPr lang="en-US" sz="1000" i="1" dirty="0"/>
              <a:t>Cutis</a:t>
            </a:r>
            <a:r>
              <a:rPr lang="en-US" sz="1000" dirty="0"/>
              <a:t>. 2007;80(6 suppl):2-16. </a:t>
            </a:r>
          </a:p>
          <a:p>
            <a:pPr>
              <a:spcAft>
                <a:spcPts val="600"/>
              </a:spcAft>
            </a:pPr>
            <a:r>
              <a:rPr lang="en-US" sz="1000" dirty="0"/>
              <a:t>Emmons CL, Peterson DM. Crop breeding, genetics &amp; cytology; antioxidant activity and phenolic content of oats as affected by cultivar and location. </a:t>
            </a:r>
            <a:r>
              <a:rPr lang="en-US" sz="1000" i="1" dirty="0"/>
              <a:t>Crop Science. </a:t>
            </a:r>
            <a:r>
              <a:rPr lang="en-US" sz="1000" dirty="0"/>
              <a:t>2001;41:1676-1681.</a:t>
            </a:r>
          </a:p>
        </p:txBody>
      </p:sp>
      <p:sp>
        <p:nvSpPr>
          <p:cNvPr id="2" name="TextBox 1"/>
          <p:cNvSpPr txBox="1"/>
          <p:nvPr/>
        </p:nvSpPr>
        <p:spPr>
          <a:xfrm>
            <a:off x="5900737" y="2544762"/>
            <a:ext cx="1143000" cy="707886"/>
          </a:xfrm>
          <a:prstGeom prst="rect">
            <a:avLst/>
          </a:prstGeom>
          <a:noFill/>
          <a:ln>
            <a:solidFill>
              <a:schemeClr val="accent1"/>
            </a:solidFill>
          </a:ln>
        </p:spPr>
        <p:txBody>
          <a:bodyPr wrap="square" rtlCol="0">
            <a:spAutoFit/>
          </a:bodyPr>
          <a:lstStyle/>
          <a:p>
            <a:r>
              <a:rPr lang="en-US" sz="1000" dirty="0"/>
              <a:t>http://www.activenaturalsinstitute.com/library_avenanthramides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In a skin erythema model, </a:t>
            </a:r>
            <a:r>
              <a:rPr lang="en-US" dirty="0"/>
              <a:t>separated oat fractions were tested </a:t>
            </a:r>
            <a:r>
              <a:rPr lang="en-US" dirty="0">
                <a:latin typeface="+mn-lt"/>
              </a:rPr>
              <a:t>to further explore the functional properties of various oat components. Compared to saponins, flavonoids, sugars and amino acids, ash, proteins, and lipids, the avenanthramide fraction most effectively reduce UV-induced erythema 24 hours after skin application. </a:t>
            </a:r>
          </a:p>
          <a:p>
            <a:endParaRPr lang="en-US" dirty="0">
              <a:latin typeface="+mn-lt"/>
            </a:endParaRPr>
          </a:p>
          <a:p>
            <a:r>
              <a:rPr lang="en-US" sz="1000" dirty="0">
                <a:latin typeface="+mn-lt"/>
              </a:rPr>
              <a:t>Vollhardt J, Fielder DA, Redmont MJ. Identification and cosmetic application of powerful anti-irritant constituents of oat grain. XXI IFSCC International Congress 2000, Berlin. Proceedings; 395-402.</a:t>
            </a:r>
          </a:p>
        </p:txBody>
      </p:sp>
      <p:sp>
        <p:nvSpPr>
          <p:cNvPr id="4" name="Slide Number Placeholder 3"/>
          <p:cNvSpPr>
            <a:spLocks noGrp="1"/>
          </p:cNvSpPr>
          <p:nvPr>
            <p:ph type="sldNum" sz="quarter" idx="10"/>
          </p:nvPr>
        </p:nvSpPr>
        <p:spPr/>
        <p:txBody>
          <a:bodyPr/>
          <a:lstStyle/>
          <a:p>
            <a:pPr>
              <a:defRPr/>
            </a:pPr>
            <a:fld id="{A03AC5EA-AE1F-40FB-9006-304B4DD90668}" type="slidenum">
              <a:rPr lang="en-GB" smtClean="0"/>
              <a:pPr>
                <a:defRPr/>
              </a:pPr>
              <a:t>6</a:t>
            </a:fld>
            <a:endParaRPr lang="en-GB" dirty="0"/>
          </a:p>
        </p:txBody>
      </p:sp>
      <p:sp>
        <p:nvSpPr>
          <p:cNvPr id="5" name="TextBox 4"/>
          <p:cNvSpPr txBox="1"/>
          <p:nvPr/>
        </p:nvSpPr>
        <p:spPr>
          <a:xfrm>
            <a:off x="5976937" y="715962"/>
            <a:ext cx="1219200" cy="707886"/>
          </a:xfrm>
          <a:prstGeom prst="rect">
            <a:avLst/>
          </a:prstGeom>
          <a:noFill/>
          <a:ln>
            <a:solidFill>
              <a:schemeClr val="accent1"/>
            </a:solidFill>
          </a:ln>
        </p:spPr>
        <p:txBody>
          <a:bodyPr wrap="square" rtlCol="0">
            <a:spAutoFit/>
          </a:bodyPr>
          <a:lstStyle/>
          <a:p>
            <a:r>
              <a:rPr lang="en-US" sz="1000" dirty="0"/>
              <a:t>JJ Slide kit FINAL revised text and layout</a:t>
            </a:r>
          </a:p>
          <a:p>
            <a:r>
              <a:rPr lang="en-US" sz="1000" dirty="0"/>
              <a:t>Slide 22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290B991-0DB0-4EC7-947A-0579AFC462E2}" type="slidenum">
              <a:rPr lang="en-US" smtClean="0">
                <a:latin typeface="Arial" pitchFamily="34" charset="0"/>
                <a:ea typeface="ＭＳ Ｐゴシック" pitchFamily="34" charset="-128"/>
              </a:rPr>
              <a:pPr/>
              <a:t>7</a:t>
            </a:fld>
            <a:endParaRPr lang="en-US" dirty="0">
              <a:latin typeface="Arial" pitchFamily="34" charset="0"/>
              <a:ea typeface="ＭＳ Ｐゴシック" pitchFamily="34" charset="-128"/>
            </a:endParaRPr>
          </a:p>
        </p:txBody>
      </p:sp>
      <p:sp>
        <p:nvSpPr>
          <p:cNvPr id="112643" name="Rectangle 2"/>
          <p:cNvSpPr>
            <a:spLocks noGrp="1" noRot="1" noChangeAspect="1" noChangeArrowheads="1" noTextEdit="1"/>
          </p:cNvSpPr>
          <p:nvPr>
            <p:ph type="sldImg"/>
          </p:nvPr>
        </p:nvSpPr>
        <p:spPr>
          <a:xfrm>
            <a:off x="1276350" y="679450"/>
            <a:ext cx="4525963" cy="3394075"/>
          </a:xfrm>
          <a:ln/>
        </p:spPr>
      </p:sp>
      <p:sp>
        <p:nvSpPr>
          <p:cNvPr id="112644" name="Rectangle 3"/>
          <p:cNvSpPr>
            <a:spLocks noGrp="1" noChangeArrowheads="1"/>
          </p:cNvSpPr>
          <p:nvPr>
            <p:ph type="body" idx="1"/>
          </p:nvPr>
        </p:nvSpPr>
        <p:spPr>
          <a:xfrm>
            <a:off x="539075" y="4299966"/>
            <a:ext cx="5998927" cy="4072467"/>
          </a:xfrm>
          <a:noFill/>
          <a:ln/>
        </p:spPr>
        <p:txBody>
          <a:bodyPr lIns="89722" tIns="44861" rIns="89722" bIns="44861"/>
          <a:lstStyle/>
          <a:p>
            <a:r>
              <a:rPr lang="en-US" dirty="0">
                <a:ea typeface="ＭＳ Ｐゴシック" pitchFamily="34" charset="-128"/>
              </a:rPr>
              <a:t>In preclinical models, avenanthramides were found to decrease the stimulated release of IL-8 from human epidermal keratinocytes. Significant reductions of IL-8 release were obtained with 1, 10, and 100 </a:t>
            </a:r>
            <a:r>
              <a:rPr lang="el-GR" dirty="0">
                <a:ea typeface="ＭＳ Ｐゴシック" pitchFamily="34" charset="-128"/>
              </a:rPr>
              <a:t>μ</a:t>
            </a:r>
            <a:r>
              <a:rPr lang="en-US" dirty="0">
                <a:ea typeface="ＭＳ Ｐゴシック" pitchFamily="34" charset="-128"/>
              </a:rPr>
              <a:t>g/mL avenanthramides (</a:t>
            </a:r>
            <a:r>
              <a:rPr lang="en-US" i="1" dirty="0">
                <a:ea typeface="ＭＳ Ｐゴシック" pitchFamily="34" charset="-128"/>
              </a:rPr>
              <a:t>P</a:t>
            </a:r>
            <a:r>
              <a:rPr lang="en-US" dirty="0">
                <a:ea typeface="ＭＳ Ｐゴシック" pitchFamily="34" charset="-128"/>
              </a:rPr>
              <a:t>&lt;0.05).</a:t>
            </a:r>
          </a:p>
          <a:p>
            <a:endParaRPr lang="en-US" dirty="0">
              <a:ea typeface="ＭＳ Ｐゴシック" pitchFamily="34" charset="-128"/>
            </a:endParaRPr>
          </a:p>
          <a:p>
            <a:r>
              <a:rPr lang="en-US" sz="1000" dirty="0">
                <a:ea typeface="ＭＳ Ｐゴシック" pitchFamily="34" charset="-128"/>
              </a:rPr>
              <a:t>Wallo W, Nebus J, Nystrand G, Southall M. Agents with adjunctive potential in atopic dermatitis. Poster presented at: 65th Annual AAD. February 2-6, 2007, Washington, DC.</a:t>
            </a:r>
          </a:p>
          <a:p>
            <a:endParaRPr lang="en-US" dirty="0">
              <a:ea typeface="ＭＳ Ｐゴシック" pitchFamily="34" charset="-128"/>
            </a:endParaRPr>
          </a:p>
        </p:txBody>
      </p:sp>
      <p:sp>
        <p:nvSpPr>
          <p:cNvPr id="5" name="TextBox 4"/>
          <p:cNvSpPr txBox="1"/>
          <p:nvPr/>
        </p:nvSpPr>
        <p:spPr>
          <a:xfrm>
            <a:off x="5976938" y="1118557"/>
            <a:ext cx="990600" cy="769441"/>
          </a:xfrm>
          <a:prstGeom prst="rect">
            <a:avLst/>
          </a:prstGeom>
          <a:noFill/>
          <a:ln>
            <a:solidFill>
              <a:srgbClr val="000000"/>
            </a:solidFill>
          </a:ln>
        </p:spPr>
        <p:txBody>
          <a:bodyPr wrap="square" rtlCol="0">
            <a:spAutoFit/>
          </a:bodyPr>
          <a:lstStyle/>
          <a:p>
            <a:r>
              <a:rPr lang="en-US" sz="1100" dirty="0"/>
              <a:t>Slide 39 from “Safety profile of naturals”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cs typeface="Arial" charset="0"/>
              </a:rPr>
              <a:t>This figure shows the results from a study in which the purified </a:t>
            </a:r>
            <a:r>
              <a:rPr lang="en-GB" sz="1200" dirty="0">
                <a:solidFill>
                  <a:srgbClr val="000000"/>
                </a:solidFill>
                <a:cs typeface="Arial" charset="0"/>
              </a:rPr>
              <a:t>avenanthramide</a:t>
            </a:r>
            <a:r>
              <a:rPr lang="en-US" sz="1200" dirty="0">
                <a:solidFill>
                  <a:srgbClr val="000000"/>
                </a:solidFill>
                <a:cs typeface="Arial" charset="0"/>
              </a:rPr>
              <a:t> fractions were applied to a skin erythema model. Significant reduction in skin redness (</a:t>
            </a:r>
            <a:r>
              <a:rPr lang="en-US" sz="1200" i="1" dirty="0">
                <a:solidFill>
                  <a:srgbClr val="000000"/>
                </a:solidFill>
                <a:cs typeface="Arial" charset="0"/>
              </a:rPr>
              <a:t>P</a:t>
            </a:r>
            <a:r>
              <a:rPr lang="en-US" sz="1200" dirty="0">
                <a:solidFill>
                  <a:srgbClr val="000000"/>
                </a:solidFill>
                <a:cs typeface="Arial" charset="0"/>
              </a:rPr>
              <a:t>&lt;0.05) 24 hours after application when applied in concentrations as low as 1.5 ppm.</a:t>
            </a:r>
            <a:endParaRPr lang="en-GB" dirty="0">
              <a:solidFill>
                <a:srgbClr val="000000"/>
              </a:solidFill>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A03AC5EA-AE1F-40FB-9006-304B4DD90668}" type="slidenum">
              <a:rPr lang="en-GB" smtClean="0"/>
              <a:pPr>
                <a:defRPr/>
              </a:pPr>
              <a:t>8</a:t>
            </a:fld>
            <a:endParaRPr lang="en-GB" dirty="0"/>
          </a:p>
        </p:txBody>
      </p:sp>
      <p:sp>
        <p:nvSpPr>
          <p:cNvPr id="5" name="TextBox 4"/>
          <p:cNvSpPr txBox="1"/>
          <p:nvPr/>
        </p:nvSpPr>
        <p:spPr>
          <a:xfrm>
            <a:off x="5976937" y="715962"/>
            <a:ext cx="1219200" cy="707886"/>
          </a:xfrm>
          <a:prstGeom prst="rect">
            <a:avLst/>
          </a:prstGeom>
          <a:noFill/>
          <a:ln>
            <a:solidFill>
              <a:schemeClr val="accent1"/>
            </a:solidFill>
          </a:ln>
        </p:spPr>
        <p:txBody>
          <a:bodyPr wrap="square" rtlCol="0">
            <a:spAutoFit/>
          </a:bodyPr>
          <a:lstStyle/>
          <a:p>
            <a:r>
              <a:rPr lang="en-US" sz="1000" dirty="0"/>
              <a:t>JJ Slide kit FINAL revised text and layout</a:t>
            </a:r>
          </a:p>
          <a:p>
            <a:r>
              <a:rPr lang="en-US" sz="1000" dirty="0"/>
              <a:t>Slide 25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discuss the properties of oat lipids.</a:t>
            </a:r>
          </a:p>
        </p:txBody>
      </p:sp>
      <p:sp>
        <p:nvSpPr>
          <p:cNvPr id="4" name="Slide Number Placeholder 3"/>
          <p:cNvSpPr>
            <a:spLocks noGrp="1"/>
          </p:cNvSpPr>
          <p:nvPr>
            <p:ph type="sldNum" sz="quarter" idx="10"/>
          </p:nvPr>
        </p:nvSpPr>
        <p:spPr/>
        <p:txBody>
          <a:bodyPr/>
          <a:lstStyle/>
          <a:p>
            <a:fld id="{5FD254DF-3DC8-4390-A464-1BC097A55278}" type="slidenum">
              <a:rPr lang="en-US" smtClean="0"/>
              <a:pPr/>
              <a:t>9</a:t>
            </a:fld>
            <a:endParaRPr lang="en-US" dirty="0"/>
          </a:p>
        </p:txBody>
      </p:sp>
    </p:spTree>
    <p:extLst>
      <p:ext uri="{BB962C8B-B14F-4D97-AF65-F5344CB8AC3E}">
        <p14:creationId xmlns:p14="http://schemas.microsoft.com/office/powerpoint/2010/main" val="27303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White">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C0E49480-3F89-F046-91D3-5683D31354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30A496-6E79-427B-9458-58D921593649}" type="slidenum">
              <a:rPr lang="en-US" smtClean="0"/>
              <a:pPr/>
              <a:t>‹#›</a:t>
            </a:fld>
            <a:endParaRPr lang="en-US" dirty="0"/>
          </a:p>
        </p:txBody>
      </p:sp>
    </p:spTree>
    <p:extLst>
      <p:ext uri="{BB962C8B-B14F-4D97-AF65-F5344CB8AC3E}">
        <p14:creationId xmlns:p14="http://schemas.microsoft.com/office/powerpoint/2010/main" val="170674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6464"/>
            <a:ext cx="8231188" cy="2596896"/>
          </a:xfrm>
        </p:spPr>
        <p:txBody>
          <a:bodyPr/>
          <a:lstStyle>
            <a:lvl1pPr>
              <a:lnSpc>
                <a:spcPts val="6700"/>
              </a:lnSpc>
              <a:defRPr sz="6000" b="1">
                <a:solidFill>
                  <a:schemeClr val="bg1"/>
                </a:solidFill>
                <a:latin typeface="+mn-lt"/>
              </a:defRPr>
            </a:lvl1pPr>
          </a:lstStyle>
          <a:p>
            <a:r>
              <a:rPr lang="en-US"/>
              <a:t>Click to edit Master title style</a:t>
            </a:r>
            <a:endParaRPr lang="en-US" dirty="0"/>
          </a:p>
        </p:txBody>
      </p:sp>
      <p:sp>
        <p:nvSpPr>
          <p:cNvPr id="9" name="Content Placeholder 8"/>
          <p:cNvSpPr>
            <a:spLocks noGrp="1"/>
          </p:cNvSpPr>
          <p:nvPr>
            <p:ph sz="quarter" idx="11"/>
          </p:nvPr>
        </p:nvSpPr>
        <p:spPr>
          <a:xfrm>
            <a:off x="457200" y="5363147"/>
            <a:ext cx="8231188" cy="813816"/>
          </a:xfrm>
        </p:spPr>
        <p:txBody>
          <a:bodyPr anchor="t"/>
          <a:lstStyle>
            <a:lvl1pPr>
              <a:defRPr sz="2000" b="0" i="0">
                <a:solidFill>
                  <a:srgbClr val="FFFFFF"/>
                </a:solidFill>
                <a:latin typeface="Georgia"/>
                <a:cs typeface="Georgia"/>
              </a:defRPr>
            </a:lvl1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over Slide: White">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C0E49480-3F89-F046-91D3-5683D31354E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7"/>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460"/>
            <a:ext cx="8234362" cy="4372504"/>
          </a:xfrm>
        </p:spPr>
        <p:txBody>
          <a:bodyPr/>
          <a:lstStyle>
            <a:lvl1pPr marL="0" indent="0">
              <a:buNone/>
              <a:defRPr>
                <a:solidFill>
                  <a:srgbClr val="777777"/>
                </a:solidFill>
              </a:defRPr>
            </a:lvl1pPr>
          </a:lstStyle>
          <a:p>
            <a:pPr lvl="0"/>
            <a:r>
              <a:rPr lang="en-US"/>
              <a:t>Click to edit Master text styles</a:t>
            </a:r>
          </a:p>
        </p:txBody>
      </p:sp>
      <p:sp>
        <p:nvSpPr>
          <p:cNvPr id="6" name="Text Placeholder 5"/>
          <p:cNvSpPr>
            <a:spLocks noGrp="1"/>
          </p:cNvSpPr>
          <p:nvPr>
            <p:ph type="body" sz="quarter" idx="11"/>
          </p:nvPr>
        </p:nvSpPr>
        <p:spPr>
          <a:xfrm>
            <a:off x="454026" y="320040"/>
            <a:ext cx="8234362" cy="213360"/>
          </a:xfrm>
        </p:spPr>
        <p:txBody>
          <a:bodyPr/>
          <a:lstStyle>
            <a:lvl1pPr marL="0" indent="0">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a:xfrm>
            <a:off x="8348663" y="6303963"/>
            <a:ext cx="333375" cy="557212"/>
          </a:xfrm>
        </p:spPr>
        <p:txBody>
          <a:bodyPr/>
          <a:lstStyle>
            <a:lvl1pPr>
              <a:defRPr/>
            </a:lvl1pPr>
          </a:lstStyle>
          <a:p>
            <a:pPr>
              <a:defRPr/>
            </a:pPr>
            <a:fld id="{ADC7DE52-A6E0-4B44-B155-A41BF99EDFAE}"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988"/>
            <a:ext cx="8234362" cy="437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026" y="320040"/>
            <a:ext cx="8234362" cy="213360"/>
          </a:xfrm>
        </p:spPr>
        <p:txBody>
          <a:bodyPr/>
          <a:lstStyle>
            <a:lvl1pPr>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p:txBody>
          <a:bodyPr/>
          <a:lstStyle>
            <a:lvl1pPr>
              <a:defRPr/>
            </a:lvl1pPr>
          </a:lstStyle>
          <a:p>
            <a:pPr>
              <a:defRPr/>
            </a:pPr>
            <a:fld id="{4A57BC44-4837-D143-BC68-72A8A36C3259}"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6"/>
            <a:ext cx="8234362" cy="1148733"/>
          </a:xfrm>
        </p:spPr>
        <p:txBody>
          <a:bodyPr/>
          <a:lstStyle/>
          <a:p>
            <a:r>
              <a:rPr lang="en-US"/>
              <a:t>Click to edit Master title style</a:t>
            </a:r>
            <a:endParaRPr lang="en-US" dirty="0"/>
          </a:p>
        </p:txBody>
      </p:sp>
      <p:sp>
        <p:nvSpPr>
          <p:cNvPr id="3" name="Content Placeholder 2"/>
          <p:cNvSpPr>
            <a:spLocks noGrp="1"/>
          </p:cNvSpPr>
          <p:nvPr>
            <p:ph idx="1"/>
          </p:nvPr>
        </p:nvSpPr>
        <p:spPr>
          <a:xfrm>
            <a:off x="454027" y="1804460"/>
            <a:ext cx="3957835"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4732338" y="1804460"/>
            <a:ext cx="395605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4026" y="320040"/>
            <a:ext cx="8234362" cy="213360"/>
          </a:xfrm>
        </p:spPr>
        <p:txBody>
          <a:bodyPr/>
          <a:lstStyle>
            <a:lvl1pPr marL="0" indent="0">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6" name="Text Box 3"/>
          <p:cNvSpPr txBox="1">
            <a:spLocks noGrp="1" noChangeArrowheads="1"/>
          </p:cNvSpPr>
          <p:nvPr>
            <p:ph type="sldNum" sz="quarter" idx="14"/>
          </p:nvPr>
        </p:nvSpPr>
        <p:spPr/>
        <p:txBody>
          <a:bodyPr/>
          <a:lstStyle>
            <a:lvl1pPr>
              <a:defRPr/>
            </a:lvl1pPr>
          </a:lstStyle>
          <a:p>
            <a:pPr>
              <a:defRPr/>
            </a:pPr>
            <a:fld id="{4239BDB3-8037-044F-8E15-34DC8A914627}"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p>
        </p:txBody>
      </p:sp>
      <p:sp>
        <p:nvSpPr>
          <p:cNvPr id="3" name="Content Placeholder 2"/>
          <p:cNvSpPr>
            <a:spLocks noGrp="1"/>
          </p:cNvSpPr>
          <p:nvPr>
            <p:ph idx="1"/>
          </p:nvPr>
        </p:nvSpPr>
        <p:spPr>
          <a:xfrm>
            <a:off x="454026"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3245327"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036628"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54026" y="320040"/>
            <a:ext cx="8234362" cy="213360"/>
          </a:xfrm>
        </p:spPr>
        <p:txBody>
          <a:bodyPr/>
          <a:lstStyle>
            <a:lvl1pPr>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8" name="Text Box 3"/>
          <p:cNvSpPr txBox="1">
            <a:spLocks noGrp="1" noChangeArrowheads="1"/>
          </p:cNvSpPr>
          <p:nvPr>
            <p:ph type="sldNum" sz="quarter" idx="15"/>
          </p:nvPr>
        </p:nvSpPr>
        <p:spPr/>
        <p:txBody>
          <a:bodyPr/>
          <a:lstStyle>
            <a:lvl1pPr>
              <a:defRPr/>
            </a:lvl1pPr>
          </a:lstStyle>
          <a:p>
            <a:pPr>
              <a:defRPr/>
            </a:pPr>
            <a:fld id="{F490002B-EA63-B04E-A183-00C7ABBE1F1A}"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7"/>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460"/>
            <a:ext cx="8234362" cy="4372504"/>
          </a:xfrm>
        </p:spPr>
        <p:txBody>
          <a:bodyPr/>
          <a:lstStyle>
            <a:lvl1pPr marL="0" indent="0">
              <a:buNone/>
              <a:defRPr>
                <a:solidFill>
                  <a:srgbClr val="777777"/>
                </a:solidFill>
              </a:defRPr>
            </a:lvl1pPr>
          </a:lstStyle>
          <a:p>
            <a:pPr lvl="0"/>
            <a:r>
              <a:rPr lang="en-US"/>
              <a:t>Click to edit Master text styles</a:t>
            </a:r>
          </a:p>
        </p:txBody>
      </p:sp>
      <p:sp>
        <p:nvSpPr>
          <p:cNvPr id="6" name="Text Placeholder 5"/>
          <p:cNvSpPr>
            <a:spLocks noGrp="1"/>
          </p:cNvSpPr>
          <p:nvPr>
            <p:ph type="body" sz="quarter" idx="11"/>
          </p:nvPr>
        </p:nvSpPr>
        <p:spPr>
          <a:xfrm>
            <a:off x="454026" y="320040"/>
            <a:ext cx="8234362" cy="213360"/>
          </a:xfrm>
        </p:spPr>
        <p:txBody>
          <a:bodyPr/>
          <a:lstStyle>
            <a:lvl1pPr marL="0" indent="0">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a:xfrm>
            <a:off x="8348663" y="6303963"/>
            <a:ext cx="333375" cy="557212"/>
          </a:xfrm>
        </p:spPr>
        <p:txBody>
          <a:bodyPr/>
          <a:lstStyle>
            <a:lvl1pPr>
              <a:defRPr/>
            </a:lvl1pPr>
          </a:lstStyle>
          <a:p>
            <a:pPr>
              <a:defRPr/>
            </a:pPr>
            <a:fld id="{ADC7DE52-A6E0-4B44-B155-A41BF99EDFAE}"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449263" y="805657"/>
            <a:ext cx="8239125" cy="1905000"/>
          </a:xfrm>
        </p:spPr>
        <p:txBody>
          <a:bodyPr/>
          <a:lstStyle>
            <a:lvl1pPr>
              <a:lnSpc>
                <a:spcPct val="100000"/>
              </a:lnSpc>
              <a:defRPr sz="5000" b="1">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9263" y="2954338"/>
            <a:ext cx="8239126" cy="3222625"/>
          </a:xfrm>
          <a:prstGeom prst="rect">
            <a:avLst/>
          </a:prstGeom>
        </p:spPr>
        <p:txBody>
          <a:bodyPr/>
          <a:lstStyle>
            <a:lvl1pPr marL="0" indent="0" algn="l">
              <a:buNone/>
              <a:defRPr sz="3400">
                <a:solidFill>
                  <a:srgbClr val="FFFFFF"/>
                </a:solidFill>
              </a:defRPr>
            </a:lvl1pPr>
            <a:lvl2pPr marL="287979" indent="0" algn="ctr">
              <a:buNone/>
              <a:defRPr/>
            </a:lvl2pPr>
            <a:lvl3pPr marL="575957" indent="0" algn="ctr">
              <a:buNone/>
              <a:defRPr/>
            </a:lvl3pPr>
            <a:lvl4pPr marL="863936" indent="0" algn="ctr">
              <a:buNone/>
              <a:defRPr/>
            </a:lvl4pPr>
            <a:lvl5pPr marL="1151914" indent="0" algn="ctr">
              <a:buNone/>
              <a:defRPr/>
            </a:lvl5pPr>
            <a:lvl6pPr marL="1439892" indent="0" algn="ctr">
              <a:buNone/>
              <a:defRPr/>
            </a:lvl6pPr>
            <a:lvl7pPr marL="1727872" indent="0" algn="ctr">
              <a:buNone/>
              <a:defRPr/>
            </a:lvl7pPr>
            <a:lvl8pPr marL="2015848" indent="0" algn="ctr">
              <a:buNone/>
              <a:defRPr/>
            </a:lvl8pPr>
            <a:lvl9pPr marL="2303828" indent="0" algn="ctr">
              <a:buNone/>
              <a:defRPr/>
            </a:lvl9pPr>
          </a:lstStyle>
          <a:p>
            <a:r>
              <a:rPr lang="en-US"/>
              <a:t>Click to edit Master subtitle style</a:t>
            </a:r>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988"/>
            <a:ext cx="8234362" cy="437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026" y="320040"/>
            <a:ext cx="8234362" cy="213360"/>
          </a:xfrm>
        </p:spPr>
        <p:txBody>
          <a:bodyPr/>
          <a:lstStyle>
            <a:lvl1pPr>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p:txBody>
          <a:bodyPr/>
          <a:lstStyle>
            <a:lvl1pPr>
              <a:defRPr/>
            </a:lvl1pPr>
          </a:lstStyle>
          <a:p>
            <a:pPr>
              <a:defRPr/>
            </a:pPr>
            <a:fld id="{4A57BC44-4837-D143-BC68-72A8A36C3259}"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6"/>
            <a:ext cx="8234362" cy="1148733"/>
          </a:xfrm>
        </p:spPr>
        <p:txBody>
          <a:bodyPr/>
          <a:lstStyle/>
          <a:p>
            <a:r>
              <a:rPr lang="en-US"/>
              <a:t>Click to edit Master title style</a:t>
            </a:r>
            <a:endParaRPr lang="en-US" dirty="0"/>
          </a:p>
        </p:txBody>
      </p:sp>
      <p:sp>
        <p:nvSpPr>
          <p:cNvPr id="3" name="Content Placeholder 2"/>
          <p:cNvSpPr>
            <a:spLocks noGrp="1"/>
          </p:cNvSpPr>
          <p:nvPr>
            <p:ph idx="1"/>
          </p:nvPr>
        </p:nvSpPr>
        <p:spPr>
          <a:xfrm>
            <a:off x="454027" y="1804460"/>
            <a:ext cx="3957835"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4732338" y="1804460"/>
            <a:ext cx="395605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4026" y="320040"/>
            <a:ext cx="8234362" cy="213360"/>
          </a:xfrm>
        </p:spPr>
        <p:txBody>
          <a:bodyPr/>
          <a:lstStyle>
            <a:lvl1pPr marL="0" indent="0">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6" name="Text Box 3"/>
          <p:cNvSpPr txBox="1">
            <a:spLocks noGrp="1" noChangeArrowheads="1"/>
          </p:cNvSpPr>
          <p:nvPr>
            <p:ph type="sldNum" sz="quarter" idx="14"/>
          </p:nvPr>
        </p:nvSpPr>
        <p:spPr/>
        <p:txBody>
          <a:bodyPr/>
          <a:lstStyle>
            <a:lvl1pPr>
              <a:defRPr/>
            </a:lvl1pPr>
          </a:lstStyle>
          <a:p>
            <a:pPr>
              <a:defRPr/>
            </a:pPr>
            <a:fld id="{4239BDB3-8037-044F-8E15-34DC8A914627}"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p>
        </p:txBody>
      </p:sp>
      <p:sp>
        <p:nvSpPr>
          <p:cNvPr id="3" name="Content Placeholder 2"/>
          <p:cNvSpPr>
            <a:spLocks noGrp="1"/>
          </p:cNvSpPr>
          <p:nvPr>
            <p:ph idx="1"/>
          </p:nvPr>
        </p:nvSpPr>
        <p:spPr>
          <a:xfrm>
            <a:off x="454026"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3245327"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036628"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54026" y="320040"/>
            <a:ext cx="8234362" cy="213360"/>
          </a:xfrm>
        </p:spPr>
        <p:txBody>
          <a:bodyPr/>
          <a:lstStyle>
            <a:lvl1pPr>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8" name="Text Box 3"/>
          <p:cNvSpPr txBox="1">
            <a:spLocks noGrp="1" noChangeArrowheads="1"/>
          </p:cNvSpPr>
          <p:nvPr>
            <p:ph type="sldNum" sz="quarter" idx="15"/>
          </p:nvPr>
        </p:nvSpPr>
        <p:spPr/>
        <p:txBody>
          <a:bodyPr/>
          <a:lstStyle>
            <a:lvl1pPr>
              <a:defRPr/>
            </a:lvl1pPr>
          </a:lstStyle>
          <a:p>
            <a:pPr>
              <a:defRPr/>
            </a:pPr>
            <a:fld id="{F490002B-EA63-B04E-A183-00C7ABBE1F1A}"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latin typeface="Arial"/>
              <a:ea typeface="ヒラギノ角ゴ ProN W3"/>
            </a:endParaRPr>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92867C-5073-4EE7-9556-D07037B16E7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C0E49480-3F89-F046-91D3-5683D31354E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288" y="5770563"/>
            <a:ext cx="2624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60648"/>
            <a:ext cx="7772400" cy="2088232"/>
          </a:xfrm>
        </p:spPr>
        <p:txBody>
          <a:bodyPr/>
          <a:lstStyle>
            <a:lvl1pPr>
              <a:defRPr sz="3200" b="1"/>
            </a:lvl1pPr>
          </a:lstStyle>
          <a:p>
            <a:r>
              <a:rPr lang="fr-FR"/>
              <a:t>Cliquez pour modifier le style du titre</a:t>
            </a:r>
            <a:endParaRPr lang="en-GB" dirty="0"/>
          </a:p>
        </p:txBody>
      </p:sp>
      <p:sp>
        <p:nvSpPr>
          <p:cNvPr id="3" name="Sous-titre 2"/>
          <p:cNvSpPr>
            <a:spLocks noGrp="1"/>
          </p:cNvSpPr>
          <p:nvPr>
            <p:ph type="subTitle" idx="1"/>
          </p:nvPr>
        </p:nvSpPr>
        <p:spPr>
          <a:xfrm>
            <a:off x="685800" y="3573016"/>
            <a:ext cx="6400800" cy="1752600"/>
          </a:xfrm>
        </p:spPr>
        <p:txBody>
          <a:bodyPr/>
          <a:lstStyle>
            <a:lvl1pPr marL="0" indent="0" algn="l">
              <a:buNone/>
              <a:defRPr sz="26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GB" dirty="0"/>
          </a:p>
        </p:txBody>
      </p:sp>
    </p:spTree>
    <p:extLst>
      <p:ext uri="{BB962C8B-B14F-4D97-AF65-F5344CB8AC3E}">
        <p14:creationId xmlns:p14="http://schemas.microsoft.com/office/powerpoint/2010/main" val="3531754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fr-FR"/>
              <a:t>Modifiez le style du titre</a:t>
            </a:r>
            <a:endParaRPr lang="en-GB" dirty="0"/>
          </a:p>
        </p:txBody>
      </p:sp>
      <p:sp>
        <p:nvSpPr>
          <p:cNvPr id="3" name="Espace réservé du contenu 2"/>
          <p:cNvSpPr>
            <a:spLocks noGrp="1"/>
          </p:cNvSpPr>
          <p:nvPr>
            <p:ph idx="1"/>
          </p:nvPr>
        </p:nvSpPr>
        <p:spPr>
          <a:xfrm>
            <a:off x="457200" y="1340768"/>
            <a:ext cx="8229600" cy="4985604"/>
          </a:xfrm>
        </p:spPr>
        <p:txBody>
          <a:bodyPr/>
          <a:lstStyle>
            <a:lvl1pPr>
              <a:buSzPct val="110000"/>
              <a:defRPr sz="2200"/>
            </a:lvl1pPr>
            <a:lvl2pPr marL="712788" indent="-255588">
              <a:buFont typeface="Wingdings" pitchFamily="2" charset="2"/>
              <a:buChar char="l"/>
              <a:defRPr/>
            </a:lvl2pPr>
            <a:lvl3pPr marL="896938" indent="-184150">
              <a:buClr>
                <a:schemeClr val="tx1"/>
              </a:buClr>
              <a:buSzPct val="70000"/>
              <a:buFont typeface="Wingdings" pitchFamily="2" charset="2"/>
              <a:buChar char="l"/>
              <a:defRPr/>
            </a:lvl3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2145878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1022963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marL="361950" indent="-36195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Espace réservé du contenu 3"/>
          <p:cNvSpPr>
            <a:spLocks noGrp="1"/>
          </p:cNvSpPr>
          <p:nvPr>
            <p:ph sz="half" idx="2"/>
          </p:nvPr>
        </p:nvSpPr>
        <p:spPr>
          <a:xfrm>
            <a:off x="4648200" y="1600200"/>
            <a:ext cx="4038600" cy="4525963"/>
          </a:xfrm>
        </p:spPr>
        <p:txBody>
          <a:bodyPr/>
          <a:lstStyle>
            <a:lvl1pPr marL="361950" indent="-36195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3521137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dirty="0"/>
          </a:p>
        </p:txBody>
      </p:sp>
    </p:spTree>
    <p:extLst>
      <p:ext uri="{BB962C8B-B14F-4D97-AF65-F5344CB8AC3E}">
        <p14:creationId xmlns:p14="http://schemas.microsoft.com/office/powerpoint/2010/main" val="30295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6464"/>
            <a:ext cx="8231188" cy="2596896"/>
          </a:xfrm>
        </p:spPr>
        <p:txBody>
          <a:bodyPr/>
          <a:lstStyle>
            <a:lvl1pPr>
              <a:lnSpc>
                <a:spcPct val="100000"/>
              </a:lnSpc>
              <a:defRPr sz="5500" b="1" i="0">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454026" y="5363845"/>
            <a:ext cx="8229600" cy="813118"/>
          </a:xfrm>
          <a:prstGeom prst="rect">
            <a:avLst/>
          </a:prstGeom>
        </p:spPr>
        <p:txBody>
          <a:bodyPr/>
          <a:lstStyle>
            <a:lvl1pPr marL="0" indent="0" algn="l">
              <a:buNone/>
              <a:defRPr sz="2000" b="0" i="0">
                <a:solidFill>
                  <a:srgbClr val="777777"/>
                </a:solidFill>
                <a:latin typeface="Georgia"/>
                <a:cs typeface="Georgia"/>
              </a:defRPr>
            </a:lvl1pPr>
            <a:lvl2pPr marL="287979" indent="0" algn="ctr">
              <a:buNone/>
              <a:defRPr/>
            </a:lvl2pPr>
            <a:lvl3pPr marL="575957" indent="0" algn="ctr">
              <a:buNone/>
              <a:defRPr/>
            </a:lvl3pPr>
            <a:lvl4pPr marL="863936" indent="0" algn="ctr">
              <a:buNone/>
              <a:defRPr/>
            </a:lvl4pPr>
            <a:lvl5pPr marL="1151914" indent="0" algn="ctr">
              <a:buNone/>
              <a:defRPr/>
            </a:lvl5pPr>
            <a:lvl6pPr marL="1439892" indent="0" algn="ctr">
              <a:buNone/>
              <a:defRPr/>
            </a:lvl6pPr>
            <a:lvl7pPr marL="1727872" indent="0" algn="ctr">
              <a:buNone/>
              <a:defRPr/>
            </a:lvl7pPr>
            <a:lvl8pPr marL="2015848" indent="0" algn="ctr">
              <a:buNone/>
              <a:defRPr/>
            </a:lvl8pPr>
            <a:lvl9pPr marL="2303828" indent="0" algn="ctr">
              <a:buNone/>
              <a:defRPr/>
            </a:lvl9pPr>
          </a:lstStyle>
          <a:p>
            <a:r>
              <a:rPr lang="en-US"/>
              <a:t>Click to edit Master subtitle style</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198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fontAlgn="base">
              <a:spcBef>
                <a:spcPct val="0"/>
              </a:spcBef>
              <a:spcAft>
                <a:spcPct val="0"/>
              </a:spcAft>
              <a:defRPr/>
            </a:pPr>
            <a:endParaRPr lang="en-GB" dirty="0">
              <a:solidFill>
                <a:srgbClr val="5E4517"/>
              </a:solidFill>
            </a:endParaRP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fontAlgn="base">
              <a:spcBef>
                <a:spcPct val="0"/>
              </a:spcBef>
              <a:spcAft>
                <a:spcPct val="0"/>
              </a:spcAft>
              <a:defRPr/>
            </a:pPr>
            <a:endParaRPr lang="en-GB" dirty="0">
              <a:solidFill>
                <a:srgbClr val="5E4517"/>
              </a:solidFill>
            </a:endParaRP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fontAlgn="base">
              <a:spcBef>
                <a:spcPct val="0"/>
              </a:spcBef>
              <a:spcAft>
                <a:spcPct val="0"/>
              </a:spcAft>
              <a:defRPr/>
            </a:pPr>
            <a:fld id="{7844A11F-7194-46E4-A710-84057ECDA396}" type="slidenum">
              <a:rPr lang="en-GB">
                <a:solidFill>
                  <a:srgbClr val="5E4517"/>
                </a:solidFill>
              </a:rPr>
              <a:pPr fontAlgn="base">
                <a:spcBef>
                  <a:spcPct val="0"/>
                </a:spcBef>
                <a:spcAft>
                  <a:spcPct val="0"/>
                </a:spcAft>
                <a:defRPr/>
              </a:pPr>
              <a:t>‹#›</a:t>
            </a:fld>
            <a:endParaRPr lang="en-GB" dirty="0">
              <a:solidFill>
                <a:srgbClr val="5E4517"/>
              </a:solidFill>
            </a:endParaRPr>
          </a:p>
        </p:txBody>
      </p:sp>
    </p:spTree>
    <p:extLst>
      <p:ext uri="{BB962C8B-B14F-4D97-AF65-F5344CB8AC3E}">
        <p14:creationId xmlns:p14="http://schemas.microsoft.com/office/powerpoint/2010/main" val="3523109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0288" y="5770563"/>
            <a:ext cx="26241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260648"/>
            <a:ext cx="7772400" cy="2088232"/>
          </a:xfrm>
        </p:spPr>
        <p:txBody>
          <a:bodyPr/>
          <a:lstStyle>
            <a:lvl1pPr>
              <a:defRPr sz="3200" b="1"/>
            </a:lvl1pPr>
          </a:lstStyle>
          <a:p>
            <a:r>
              <a:rPr lang="fr-FR"/>
              <a:t>Cliquez pour modifier le style du titre</a:t>
            </a:r>
            <a:endParaRPr lang="en-GB" dirty="0"/>
          </a:p>
        </p:txBody>
      </p:sp>
      <p:sp>
        <p:nvSpPr>
          <p:cNvPr id="3" name="Sous-titre 2"/>
          <p:cNvSpPr>
            <a:spLocks noGrp="1"/>
          </p:cNvSpPr>
          <p:nvPr>
            <p:ph type="subTitle" idx="1"/>
          </p:nvPr>
        </p:nvSpPr>
        <p:spPr>
          <a:xfrm>
            <a:off x="685800" y="3573016"/>
            <a:ext cx="6400800" cy="1752600"/>
          </a:xfrm>
        </p:spPr>
        <p:txBody>
          <a:bodyPr/>
          <a:lstStyle>
            <a:lvl1pPr marL="0" indent="0" algn="l">
              <a:buNone/>
              <a:defRPr sz="26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GB" dirty="0"/>
          </a:p>
        </p:txBody>
      </p:sp>
    </p:spTree>
    <p:extLst>
      <p:ext uri="{BB962C8B-B14F-4D97-AF65-F5344CB8AC3E}">
        <p14:creationId xmlns:p14="http://schemas.microsoft.com/office/powerpoint/2010/main" val="506299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800"/>
            </a:lvl1pPr>
          </a:lstStyle>
          <a:p>
            <a:r>
              <a:rPr lang="fr-FR"/>
              <a:t>Modifiez le style du titre</a:t>
            </a:r>
            <a:endParaRPr lang="en-GB" dirty="0"/>
          </a:p>
        </p:txBody>
      </p:sp>
      <p:sp>
        <p:nvSpPr>
          <p:cNvPr id="3" name="Espace réservé du contenu 2"/>
          <p:cNvSpPr>
            <a:spLocks noGrp="1"/>
          </p:cNvSpPr>
          <p:nvPr>
            <p:ph idx="1"/>
          </p:nvPr>
        </p:nvSpPr>
        <p:spPr>
          <a:xfrm>
            <a:off x="457200" y="1340768"/>
            <a:ext cx="8229600" cy="4985604"/>
          </a:xfrm>
        </p:spPr>
        <p:txBody>
          <a:bodyPr/>
          <a:lstStyle>
            <a:lvl1pPr>
              <a:buSzPct val="110000"/>
              <a:defRPr sz="2200"/>
            </a:lvl1pPr>
            <a:lvl2pPr marL="712788" indent="-255588">
              <a:buFont typeface="Wingdings" pitchFamily="2" charset="2"/>
              <a:buChar char="l"/>
              <a:defRPr/>
            </a:lvl2pPr>
            <a:lvl3pPr marL="896938" indent="-184150">
              <a:buClr>
                <a:schemeClr val="tx1"/>
              </a:buClr>
              <a:buSzPct val="70000"/>
              <a:buFont typeface="Wingdings" pitchFamily="2" charset="2"/>
              <a:buChar char="l"/>
              <a:defRPr/>
            </a:lvl3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28412599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Tree>
    <p:extLst>
      <p:ext uri="{BB962C8B-B14F-4D97-AF65-F5344CB8AC3E}">
        <p14:creationId xmlns:p14="http://schemas.microsoft.com/office/powerpoint/2010/main" val="3538992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marL="361950" indent="-36195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Espace réservé du contenu 3"/>
          <p:cNvSpPr>
            <a:spLocks noGrp="1"/>
          </p:cNvSpPr>
          <p:nvPr>
            <p:ph sz="half" idx="2"/>
          </p:nvPr>
        </p:nvSpPr>
        <p:spPr>
          <a:xfrm>
            <a:off x="4648200" y="1600200"/>
            <a:ext cx="4038600" cy="4525963"/>
          </a:xfrm>
        </p:spPr>
        <p:txBody>
          <a:bodyPr/>
          <a:lstStyle>
            <a:lvl1pPr marL="361950" indent="-361950">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Tree>
    <p:extLst>
      <p:ext uri="{BB962C8B-B14F-4D97-AF65-F5344CB8AC3E}">
        <p14:creationId xmlns:p14="http://schemas.microsoft.com/office/powerpoint/2010/main" val="10349650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dirty="0"/>
          </a:p>
        </p:txBody>
      </p:sp>
    </p:spTree>
    <p:extLst>
      <p:ext uri="{BB962C8B-B14F-4D97-AF65-F5344CB8AC3E}">
        <p14:creationId xmlns:p14="http://schemas.microsoft.com/office/powerpoint/2010/main" val="2105026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882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Modifiez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fontAlgn="base">
              <a:spcBef>
                <a:spcPct val="0"/>
              </a:spcBef>
              <a:spcAft>
                <a:spcPct val="0"/>
              </a:spcAft>
              <a:defRPr/>
            </a:pPr>
            <a:endParaRPr lang="en-GB" dirty="0">
              <a:solidFill>
                <a:srgbClr val="5E4517"/>
              </a:solidFill>
            </a:endParaRP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fontAlgn="base">
              <a:spcBef>
                <a:spcPct val="0"/>
              </a:spcBef>
              <a:spcAft>
                <a:spcPct val="0"/>
              </a:spcAft>
              <a:defRPr/>
            </a:pPr>
            <a:endParaRPr lang="en-GB" dirty="0">
              <a:solidFill>
                <a:srgbClr val="5E4517"/>
              </a:solidFill>
            </a:endParaRP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fontAlgn="base">
              <a:spcBef>
                <a:spcPct val="0"/>
              </a:spcBef>
              <a:spcAft>
                <a:spcPct val="0"/>
              </a:spcAft>
              <a:defRPr/>
            </a:pPr>
            <a:fld id="{7844A11F-7194-46E4-A710-84057ECDA396}" type="slidenum">
              <a:rPr lang="en-GB">
                <a:solidFill>
                  <a:srgbClr val="5E4517"/>
                </a:solidFill>
              </a:rPr>
              <a:pPr fontAlgn="base">
                <a:spcBef>
                  <a:spcPct val="0"/>
                </a:spcBef>
                <a:spcAft>
                  <a:spcPct val="0"/>
                </a:spcAft>
                <a:defRPr/>
              </a:pPr>
              <a:t>‹#›</a:t>
            </a:fld>
            <a:endParaRPr lang="en-GB" dirty="0">
              <a:solidFill>
                <a:srgbClr val="5E4517"/>
              </a:solidFill>
            </a:endParaRPr>
          </a:p>
        </p:txBody>
      </p:sp>
    </p:spTree>
    <p:extLst>
      <p:ext uri="{BB962C8B-B14F-4D97-AF65-F5344CB8AC3E}">
        <p14:creationId xmlns:p14="http://schemas.microsoft.com/office/powerpoint/2010/main" val="1406324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rtlCol="0">
            <a:normAutofit/>
          </a:bodyPr>
          <a:lstStyle/>
          <a:p>
            <a:pPr lvl="0"/>
            <a:r>
              <a:rPr lang="en-US" noProof="0" dirty="0"/>
              <a:t>Click icon to add chart</a:t>
            </a:r>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vl1pPr>
          </a:lstStyle>
          <a:p>
            <a:pPr>
              <a:defRPr/>
            </a:pPr>
            <a:endParaRPr lang="en-US" dirty="0">
              <a:solidFill>
                <a:srgbClr val="5E4517"/>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solidFill>
                <a:srgbClr val="5E4517"/>
              </a:solidFill>
            </a:endParaRPr>
          </a:p>
        </p:txBody>
      </p:sp>
    </p:spTree>
    <p:extLst>
      <p:ext uri="{BB962C8B-B14F-4D97-AF65-F5344CB8AC3E}">
        <p14:creationId xmlns:p14="http://schemas.microsoft.com/office/powerpoint/2010/main" val="152564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6464"/>
            <a:ext cx="8231188" cy="2596896"/>
          </a:xfrm>
        </p:spPr>
        <p:txBody>
          <a:bodyPr/>
          <a:lstStyle>
            <a:lvl1pPr>
              <a:lnSpc>
                <a:spcPts val="6700"/>
              </a:lnSpc>
              <a:defRPr sz="6000" b="1">
                <a:solidFill>
                  <a:schemeClr val="bg1"/>
                </a:solidFill>
                <a:latin typeface="+mn-lt"/>
              </a:defRPr>
            </a:lvl1pPr>
          </a:lstStyle>
          <a:p>
            <a:r>
              <a:rPr lang="en-US"/>
              <a:t>Click to edit Master title style</a:t>
            </a:r>
            <a:endParaRPr lang="en-US" dirty="0"/>
          </a:p>
        </p:txBody>
      </p:sp>
      <p:sp>
        <p:nvSpPr>
          <p:cNvPr id="9" name="Content Placeholder 8"/>
          <p:cNvSpPr>
            <a:spLocks noGrp="1"/>
          </p:cNvSpPr>
          <p:nvPr>
            <p:ph sz="quarter" idx="11"/>
          </p:nvPr>
        </p:nvSpPr>
        <p:spPr>
          <a:xfrm>
            <a:off x="457200" y="5363147"/>
            <a:ext cx="8231188" cy="813816"/>
          </a:xfrm>
        </p:spPr>
        <p:txBody>
          <a:bodyPr anchor="t"/>
          <a:lstStyle>
            <a:lvl1pPr>
              <a:defRPr sz="2000" b="0" i="0">
                <a:solidFill>
                  <a:srgbClr val="FFFFFF"/>
                </a:solidFill>
                <a:latin typeface="Georgia"/>
                <a:cs typeface="Georgia"/>
              </a:defRPr>
            </a:lvl1pPr>
          </a:lstStyle>
          <a:p>
            <a:pPr lvl="0"/>
            <a:r>
              <a:rPr lang="en-US"/>
              <a:t>Click to edit Master text styles</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7"/>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460"/>
            <a:ext cx="8234362" cy="4372504"/>
          </a:xfrm>
        </p:spPr>
        <p:txBody>
          <a:bodyPr/>
          <a:lstStyle>
            <a:lvl1pPr marL="0" indent="0">
              <a:buNone/>
              <a:defRPr>
                <a:solidFill>
                  <a:srgbClr val="777777"/>
                </a:solidFill>
              </a:defRPr>
            </a:lvl1pPr>
          </a:lstStyle>
          <a:p>
            <a:pPr lvl="0"/>
            <a:r>
              <a:rPr lang="en-US"/>
              <a:t>Click to edit Master text styles</a:t>
            </a:r>
          </a:p>
        </p:txBody>
      </p:sp>
      <p:sp>
        <p:nvSpPr>
          <p:cNvPr id="6" name="Text Placeholder 5"/>
          <p:cNvSpPr>
            <a:spLocks noGrp="1"/>
          </p:cNvSpPr>
          <p:nvPr>
            <p:ph type="body" sz="quarter" idx="11"/>
          </p:nvPr>
        </p:nvSpPr>
        <p:spPr>
          <a:xfrm>
            <a:off x="454026" y="320040"/>
            <a:ext cx="8234362" cy="213360"/>
          </a:xfrm>
        </p:spPr>
        <p:txBody>
          <a:bodyPr/>
          <a:lstStyle>
            <a:lvl1pPr marL="0" indent="0">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a:xfrm>
            <a:off x="8348663" y="6303963"/>
            <a:ext cx="333375" cy="557212"/>
          </a:xfrm>
        </p:spPr>
        <p:txBody>
          <a:bodyPr/>
          <a:lstStyle>
            <a:lvl1pPr>
              <a:defRPr/>
            </a:lvl1pPr>
          </a:lstStyle>
          <a:p>
            <a:pPr>
              <a:defRPr/>
            </a:pPr>
            <a:fld id="{ADC7DE52-A6E0-4B44-B155-A41BF99EDFA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endParaRPr lang="en-US" dirty="0"/>
          </a:p>
        </p:txBody>
      </p:sp>
      <p:sp>
        <p:nvSpPr>
          <p:cNvPr id="3" name="Content Placeholder 2"/>
          <p:cNvSpPr>
            <a:spLocks noGrp="1"/>
          </p:cNvSpPr>
          <p:nvPr>
            <p:ph idx="1"/>
          </p:nvPr>
        </p:nvSpPr>
        <p:spPr>
          <a:xfrm>
            <a:off x="454026" y="1804988"/>
            <a:ext cx="8234362" cy="4371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4026" y="320040"/>
            <a:ext cx="8234362" cy="213360"/>
          </a:xfrm>
        </p:spPr>
        <p:txBody>
          <a:bodyPr/>
          <a:lstStyle>
            <a:lvl1pPr>
              <a:buNone/>
              <a:defRPr sz="1200">
                <a:solidFill>
                  <a:srgbClr val="FF0000"/>
                </a:solidFill>
              </a:defRPr>
            </a:lvl1pPr>
            <a:lvl2pPr>
              <a:buNone/>
              <a:defRPr sz="1000"/>
            </a:lvl2pPr>
            <a:lvl3pPr>
              <a:buNone/>
              <a:defRPr sz="1000"/>
            </a:lvl3pPr>
            <a:lvl4pPr>
              <a:buNone/>
              <a:defRPr sz="1000"/>
            </a:lvl4pPr>
            <a:lvl5pPr>
              <a:buNone/>
              <a:defRPr sz="1000"/>
            </a:lvl5pPr>
          </a:lstStyle>
          <a:p>
            <a:pPr lvl="0"/>
            <a:r>
              <a:rPr lang="en-US"/>
              <a:t>Click to edit Master text styles</a:t>
            </a:r>
          </a:p>
        </p:txBody>
      </p:sp>
      <p:sp>
        <p:nvSpPr>
          <p:cNvPr id="5" name="Text Box 3"/>
          <p:cNvSpPr txBox="1">
            <a:spLocks noGrp="1" noChangeArrowheads="1"/>
          </p:cNvSpPr>
          <p:nvPr>
            <p:ph type="sldNum" sz="quarter" idx="12"/>
          </p:nvPr>
        </p:nvSpPr>
        <p:spPr/>
        <p:txBody>
          <a:bodyPr/>
          <a:lstStyle>
            <a:lvl1pPr>
              <a:defRPr/>
            </a:lvl1pPr>
          </a:lstStyle>
          <a:p>
            <a:pPr>
              <a:defRPr/>
            </a:pPr>
            <a:fld id="{4A57BC44-4837-D143-BC68-72A8A36C3259}"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5656"/>
            <a:ext cx="8234362" cy="1148733"/>
          </a:xfrm>
        </p:spPr>
        <p:txBody>
          <a:bodyPr/>
          <a:lstStyle/>
          <a:p>
            <a:r>
              <a:rPr lang="en-US"/>
              <a:t>Click to edit Master title style</a:t>
            </a:r>
            <a:endParaRPr lang="en-US" dirty="0"/>
          </a:p>
        </p:txBody>
      </p:sp>
      <p:sp>
        <p:nvSpPr>
          <p:cNvPr id="3" name="Content Placeholder 2"/>
          <p:cNvSpPr>
            <a:spLocks noGrp="1"/>
          </p:cNvSpPr>
          <p:nvPr>
            <p:ph idx="1"/>
          </p:nvPr>
        </p:nvSpPr>
        <p:spPr>
          <a:xfrm>
            <a:off x="454027" y="1804460"/>
            <a:ext cx="3957835"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idx="11"/>
          </p:nvPr>
        </p:nvSpPr>
        <p:spPr>
          <a:xfrm>
            <a:off x="4732338" y="1804460"/>
            <a:ext cx="395605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4026" y="320040"/>
            <a:ext cx="8234362" cy="213360"/>
          </a:xfrm>
        </p:spPr>
        <p:txBody>
          <a:bodyPr/>
          <a:lstStyle>
            <a:lvl1pPr marL="0" indent="0">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6" name="Text Box 3"/>
          <p:cNvSpPr txBox="1">
            <a:spLocks noGrp="1" noChangeArrowheads="1"/>
          </p:cNvSpPr>
          <p:nvPr>
            <p:ph type="sldNum" sz="quarter" idx="14"/>
          </p:nvPr>
        </p:nvSpPr>
        <p:spPr/>
        <p:txBody>
          <a:bodyPr/>
          <a:lstStyle>
            <a:lvl1pPr>
              <a:defRPr/>
            </a:lvl1pPr>
          </a:lstStyle>
          <a:p>
            <a:pPr>
              <a:defRPr/>
            </a:pPr>
            <a:fld id="{4239BDB3-8037-044F-8E15-34DC8A914627}"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 grid">
    <p:spTree>
      <p:nvGrpSpPr>
        <p:cNvPr id="1" name=""/>
        <p:cNvGrpSpPr/>
        <p:nvPr/>
      </p:nvGrpSpPr>
      <p:grpSpPr>
        <a:xfrm>
          <a:off x="0" y="0"/>
          <a:ext cx="0" cy="0"/>
          <a:chOff x="0" y="0"/>
          <a:chExt cx="0" cy="0"/>
        </a:xfrm>
      </p:grpSpPr>
      <p:sp>
        <p:nvSpPr>
          <p:cNvPr id="2" name="Title 1"/>
          <p:cNvSpPr>
            <a:spLocks noGrp="1"/>
          </p:cNvSpPr>
          <p:nvPr>
            <p:ph type="title"/>
          </p:nvPr>
        </p:nvSpPr>
        <p:spPr>
          <a:xfrm>
            <a:off x="454026" y="806026"/>
            <a:ext cx="8234362" cy="1143000"/>
          </a:xfrm>
        </p:spPr>
        <p:txBody>
          <a:bodyPr/>
          <a:lstStyle/>
          <a:p>
            <a:r>
              <a:rPr lang="en-US"/>
              <a:t>Click to edit Master title style</a:t>
            </a:r>
          </a:p>
        </p:txBody>
      </p:sp>
      <p:sp>
        <p:nvSpPr>
          <p:cNvPr id="3" name="Content Placeholder 2"/>
          <p:cNvSpPr>
            <a:spLocks noGrp="1"/>
          </p:cNvSpPr>
          <p:nvPr>
            <p:ph idx="1"/>
          </p:nvPr>
        </p:nvSpPr>
        <p:spPr>
          <a:xfrm>
            <a:off x="454026"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3245327"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036628" y="1804460"/>
            <a:ext cx="2651760" cy="437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4"/>
          </p:nvPr>
        </p:nvSpPr>
        <p:spPr>
          <a:xfrm>
            <a:off x="454026" y="320040"/>
            <a:ext cx="8234362" cy="213360"/>
          </a:xfrm>
        </p:spPr>
        <p:txBody>
          <a:bodyPr/>
          <a:lstStyle>
            <a:lvl1pPr>
              <a:buNone/>
              <a:defRPr sz="1200">
                <a:solidFill>
                  <a:srgbClr val="F30617"/>
                </a:solidFill>
              </a:defRPr>
            </a:lvl1pPr>
            <a:lvl2pPr>
              <a:buNone/>
              <a:defRPr sz="1000">
                <a:solidFill>
                  <a:srgbClr val="F30617"/>
                </a:solidFill>
              </a:defRPr>
            </a:lvl2pPr>
            <a:lvl3pPr>
              <a:buNone/>
              <a:defRPr sz="1000">
                <a:solidFill>
                  <a:srgbClr val="F30617"/>
                </a:solidFill>
              </a:defRPr>
            </a:lvl3pPr>
            <a:lvl4pPr>
              <a:buNone/>
              <a:defRPr sz="1000">
                <a:solidFill>
                  <a:srgbClr val="F30617"/>
                </a:solidFill>
              </a:defRPr>
            </a:lvl4pPr>
            <a:lvl5pPr>
              <a:buNone/>
              <a:defRPr sz="1000">
                <a:solidFill>
                  <a:srgbClr val="F30617"/>
                </a:solidFill>
              </a:defRPr>
            </a:lvl5pPr>
          </a:lstStyle>
          <a:p>
            <a:pPr lvl="0"/>
            <a:r>
              <a:rPr lang="en-US"/>
              <a:t>Click to edit Master text styles</a:t>
            </a:r>
          </a:p>
        </p:txBody>
      </p:sp>
      <p:sp>
        <p:nvSpPr>
          <p:cNvPr id="8" name="Text Box 3"/>
          <p:cNvSpPr txBox="1">
            <a:spLocks noGrp="1" noChangeArrowheads="1"/>
          </p:cNvSpPr>
          <p:nvPr>
            <p:ph type="sldNum" sz="quarter" idx="15"/>
          </p:nvPr>
        </p:nvSpPr>
        <p:spPr/>
        <p:txBody>
          <a:bodyPr/>
          <a:lstStyle>
            <a:lvl1pPr>
              <a:defRPr/>
            </a:lvl1pPr>
          </a:lstStyle>
          <a:p>
            <a:pPr>
              <a:defRPr/>
            </a:pPr>
            <a:fld id="{F490002B-EA63-B04E-A183-00C7ABBE1F1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092867C-5073-4EE7-9556-D07037B16E7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4.png"/><Relationship Id="rId5" Type="http://schemas.openxmlformats.org/officeDocument/2006/relationships/slideLayout" Target="../slideLayouts/slideLayout36.xml"/><Relationship Id="rId10" Type="http://schemas.openxmlformats.org/officeDocument/2006/relationships/image" Target="../media/image3.jpeg"/><Relationship Id="rId4" Type="http://schemas.openxmlformats.org/officeDocument/2006/relationships/slideLayout" Target="../slideLayouts/slideLayout3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jj_Family_of_Consumer_Companies_RGB.jpg"/>
          <p:cNvPicPr>
            <a:picLocks noChangeAspect="1"/>
          </p:cNvPicPr>
          <p:nvPr/>
        </p:nvPicPr>
        <p:blipFill>
          <a:blip r:embed="rId3" cstate="print"/>
          <a:stretch>
            <a:fillRect/>
          </a:stretch>
        </p:blipFill>
        <p:spPr>
          <a:xfrm>
            <a:off x="1527473" y="2243139"/>
            <a:ext cx="6082704" cy="2185416"/>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Lst>
  <p:transition/>
  <p:hf hdr="0" ftr="0" dt="0"/>
  <p:txStyles>
    <p:titleStyle>
      <a:lvl1pPr algn="l" rtl="0" eaLnBrk="1" fontAlgn="base" hangingPunct="1">
        <a:lnSpc>
          <a:spcPts val="6300"/>
        </a:lnSpc>
        <a:spcBef>
          <a:spcPct val="0"/>
        </a:spcBef>
        <a:spcAft>
          <a:spcPct val="0"/>
        </a:spcAft>
        <a:defRPr sz="6300">
          <a:solidFill>
            <a:srgbClr val="F30617"/>
          </a:solidFill>
          <a:latin typeface="+mj-lt"/>
          <a:ea typeface="+mj-ea"/>
          <a:cs typeface="+mj-cs"/>
          <a:sym typeface="Arial" pitchFamily="-110" charset="0"/>
        </a:defRPr>
      </a:lvl1pPr>
      <a:lvl2pPr algn="l" rtl="0" eaLnBrk="1" fontAlgn="base" hangingPunct="1">
        <a:lnSpc>
          <a:spcPts val="6300"/>
        </a:lnSpc>
        <a:spcBef>
          <a:spcPct val="0"/>
        </a:spcBef>
        <a:spcAft>
          <a:spcPct val="0"/>
        </a:spcAft>
        <a:defRPr sz="6300">
          <a:solidFill>
            <a:srgbClr val="F30617"/>
          </a:solidFill>
          <a:latin typeface="Arial" pitchFamily="-110" charset="0"/>
          <a:ea typeface="ヒラギノ角ゴ ProN W6" pitchFamily="-110" charset="-128"/>
          <a:cs typeface="ヒラギノ角ゴ ProN W6" pitchFamily="-110" charset="-128"/>
          <a:sym typeface="Arial" pitchFamily="-110" charset="0"/>
        </a:defRPr>
      </a:lvl2pPr>
      <a:lvl3pPr algn="l" rtl="0" eaLnBrk="1" fontAlgn="base" hangingPunct="1">
        <a:lnSpc>
          <a:spcPts val="6300"/>
        </a:lnSpc>
        <a:spcBef>
          <a:spcPct val="0"/>
        </a:spcBef>
        <a:spcAft>
          <a:spcPct val="0"/>
        </a:spcAft>
        <a:defRPr sz="6300">
          <a:solidFill>
            <a:srgbClr val="F30617"/>
          </a:solidFill>
          <a:latin typeface="Arial" pitchFamily="-110" charset="0"/>
          <a:ea typeface="ヒラギノ角ゴ ProN W6" pitchFamily="-110" charset="-128"/>
          <a:cs typeface="ヒラギノ角ゴ ProN W6" pitchFamily="-110" charset="-128"/>
          <a:sym typeface="Arial" pitchFamily="-110" charset="0"/>
        </a:defRPr>
      </a:lvl3pPr>
      <a:lvl4pPr algn="l" rtl="0" eaLnBrk="1" fontAlgn="base" hangingPunct="1">
        <a:lnSpc>
          <a:spcPts val="6300"/>
        </a:lnSpc>
        <a:spcBef>
          <a:spcPct val="0"/>
        </a:spcBef>
        <a:spcAft>
          <a:spcPct val="0"/>
        </a:spcAft>
        <a:defRPr sz="6300">
          <a:solidFill>
            <a:srgbClr val="F30617"/>
          </a:solidFill>
          <a:latin typeface="Arial" pitchFamily="-110" charset="0"/>
          <a:ea typeface="ヒラギノ角ゴ ProN W6" pitchFamily="-110" charset="-128"/>
          <a:cs typeface="ヒラギノ角ゴ ProN W6" pitchFamily="-110" charset="-128"/>
          <a:sym typeface="Arial" pitchFamily="-110" charset="0"/>
        </a:defRPr>
      </a:lvl4pPr>
      <a:lvl5pPr algn="l" rtl="0" eaLnBrk="1" fontAlgn="base" hangingPunct="1">
        <a:lnSpc>
          <a:spcPts val="6300"/>
        </a:lnSpc>
        <a:spcBef>
          <a:spcPct val="0"/>
        </a:spcBef>
        <a:spcAft>
          <a:spcPct val="0"/>
        </a:spcAft>
        <a:defRPr sz="6300">
          <a:solidFill>
            <a:srgbClr val="F30617"/>
          </a:solidFill>
          <a:latin typeface="Arial"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85750" indent="-285750" algn="l" rtl="0" eaLnBrk="1" fontAlgn="base" hangingPunct="1">
        <a:spcBef>
          <a:spcPts val="563"/>
        </a:spcBef>
        <a:spcAft>
          <a:spcPct val="0"/>
        </a:spcAft>
        <a:buSzPct val="100000"/>
        <a:buFont typeface="Arial" pitchFamily="-110" charset="0"/>
        <a:buChar char="•"/>
        <a:defRPr sz="2100">
          <a:solidFill>
            <a:schemeClr val="tx1"/>
          </a:solidFill>
          <a:latin typeface="+mn-lt"/>
          <a:ea typeface="+mn-ea"/>
          <a:cs typeface="+mn-cs"/>
          <a:sym typeface="Arial" pitchFamily="-110" charset="0"/>
        </a:defRPr>
      </a:lvl1pPr>
      <a:lvl2pPr marL="622300" indent="-238125" algn="l" rtl="0" eaLnBrk="1" fontAlgn="base" hangingPunct="1">
        <a:spcBef>
          <a:spcPts val="450"/>
        </a:spcBef>
        <a:spcAft>
          <a:spcPct val="0"/>
        </a:spcAft>
        <a:buSzPct val="100000"/>
        <a:buFont typeface="Arial" pitchFamily="-110" charset="0"/>
        <a:buChar char="–"/>
        <a:defRPr>
          <a:solidFill>
            <a:schemeClr val="tx1"/>
          </a:solidFill>
          <a:latin typeface="+mn-lt"/>
          <a:ea typeface="+mn-ea"/>
          <a:cs typeface="+mn-cs"/>
          <a:sym typeface="Arial" pitchFamily="-110" charset="0"/>
        </a:defRPr>
      </a:lvl2pPr>
      <a:lvl3pPr marL="909638" indent="-188913" algn="l" rtl="0" eaLnBrk="1" fontAlgn="base" hangingPunct="1">
        <a:spcBef>
          <a:spcPts val="375"/>
        </a:spcBef>
        <a:spcAft>
          <a:spcPct val="0"/>
        </a:spcAft>
        <a:buSzPct val="100000"/>
        <a:buFont typeface="Arial" pitchFamily="-110" charset="0"/>
        <a:buChar char="•"/>
        <a:defRPr sz="1400">
          <a:solidFill>
            <a:schemeClr val="tx1"/>
          </a:solidFill>
          <a:latin typeface="+mn-lt"/>
          <a:ea typeface="+mn-ea"/>
          <a:cs typeface="+mn-cs"/>
          <a:sym typeface="Arial" pitchFamily="-110" charset="0"/>
        </a:defRPr>
      </a:lvl3pPr>
      <a:lvl4pPr marL="1198563" indent="-188913" algn="l" rtl="0" eaLnBrk="1" fontAlgn="base" hangingPunct="1">
        <a:spcBef>
          <a:spcPts val="375"/>
        </a:spcBef>
        <a:spcAft>
          <a:spcPct val="0"/>
        </a:spcAft>
        <a:buSzPct val="100000"/>
        <a:buFont typeface="Arial" pitchFamily="-110" charset="0"/>
        <a:buChar char="–"/>
        <a:defRPr sz="1400">
          <a:solidFill>
            <a:schemeClr val="tx1"/>
          </a:solidFill>
          <a:latin typeface="+mn-lt"/>
          <a:ea typeface="+mn-ea"/>
          <a:cs typeface="+mn-cs"/>
          <a:sym typeface="Arial" pitchFamily="-110" charset="0"/>
        </a:defRPr>
      </a:lvl4pPr>
      <a:lvl5pPr marL="1485900" indent="-188913" algn="l" rtl="0" eaLnBrk="1" fontAlgn="base" hangingPunct="1">
        <a:spcBef>
          <a:spcPts val="375"/>
        </a:spcBef>
        <a:spcAft>
          <a:spcPct val="0"/>
        </a:spcAft>
        <a:buSzPct val="100000"/>
        <a:buFont typeface="Arial" pitchFamily="-110" charset="0"/>
        <a:buChar char="»"/>
        <a:defRPr sz="1400">
          <a:solidFill>
            <a:schemeClr val="tx1"/>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0617"/>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49263" y="806450"/>
            <a:ext cx="8239126" cy="1905000"/>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r>
              <a:rPr lang="en-US">
                <a:sym typeface="Arial" pitchFamily="-110" charset="0"/>
              </a:rPr>
              <a:t>Click to edit Master title style</a:t>
            </a:r>
            <a:endParaRPr lang="en-US" dirty="0">
              <a:sym typeface="Arial" pitchFamily="-110" charset="0"/>
            </a:endParaRPr>
          </a:p>
        </p:txBody>
      </p:sp>
      <p:sp>
        <p:nvSpPr>
          <p:cNvPr id="4099" name="Text Placeholder 3"/>
          <p:cNvSpPr>
            <a:spLocks noGrp="1"/>
          </p:cNvSpPr>
          <p:nvPr>
            <p:ph type="body" idx="1"/>
          </p:nvPr>
        </p:nvSpPr>
        <p:spPr bwMode="auto">
          <a:xfrm>
            <a:off x="449263" y="2954338"/>
            <a:ext cx="8239125" cy="3222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text styles</a:t>
            </a:r>
          </a:p>
        </p:txBody>
      </p:sp>
    </p:spTree>
  </p:cSld>
  <p:clrMap bg1="lt1" tx1="dk1" bg2="lt2" tx2="dk2" accent1="accent1" accent2="accent2" accent3="accent3" accent4="accent4" accent5="accent5" accent6="accent6" hlink="hlink" folHlink="folHlink"/>
  <p:sldLayoutIdLst>
    <p:sldLayoutId id="2147483668" r:id="rId1"/>
  </p:sldLayoutIdLst>
  <p:transition/>
  <p:hf hdr="0" ftr="0" dt="0"/>
  <p:txStyles>
    <p:titleStyle>
      <a:lvl1pPr algn="l" rtl="0" eaLnBrk="1" fontAlgn="base" hangingPunct="1">
        <a:spcBef>
          <a:spcPct val="0"/>
        </a:spcBef>
        <a:spcAft>
          <a:spcPct val="0"/>
        </a:spcAft>
        <a:defRPr sz="5000" b="1">
          <a:solidFill>
            <a:schemeClr val="bg1"/>
          </a:solidFill>
          <a:latin typeface="+mn-lt"/>
          <a:ea typeface="+mj-ea"/>
          <a:cs typeface="Georgia"/>
          <a:sym typeface="Arial" pitchFamily="-110" charset="0"/>
        </a:defRPr>
      </a:lvl1pPr>
      <a:lvl2pPr algn="l" rtl="0" eaLnBrk="1" fontAlgn="base" hangingPunct="1">
        <a:spcBef>
          <a:spcPct val="0"/>
        </a:spcBef>
        <a:spcAft>
          <a:spcPct val="0"/>
        </a:spcAft>
        <a:defRPr sz="5000" b="1">
          <a:solidFill>
            <a:schemeClr val="bg1"/>
          </a:solidFill>
          <a:latin typeface="Arial" pitchFamily="-110" charset="0"/>
          <a:ea typeface="ヒラギノ角ゴ ProN W6" pitchFamily="-110" charset="-128"/>
          <a:cs typeface="ヒラギノ角ゴ ProN W6" pitchFamily="-110" charset="-128"/>
          <a:sym typeface="Arial" pitchFamily="-110" charset="0"/>
        </a:defRPr>
      </a:lvl2pPr>
      <a:lvl3pPr algn="l" rtl="0" eaLnBrk="1" fontAlgn="base" hangingPunct="1">
        <a:spcBef>
          <a:spcPct val="0"/>
        </a:spcBef>
        <a:spcAft>
          <a:spcPct val="0"/>
        </a:spcAft>
        <a:defRPr sz="5000" b="1">
          <a:solidFill>
            <a:schemeClr val="bg1"/>
          </a:solidFill>
          <a:latin typeface="Arial" pitchFamily="-110" charset="0"/>
          <a:ea typeface="ヒラギノ角ゴ ProN W6" pitchFamily="-110" charset="-128"/>
          <a:cs typeface="ヒラギノ角ゴ ProN W6" pitchFamily="-110" charset="-128"/>
          <a:sym typeface="Arial" pitchFamily="-110" charset="0"/>
        </a:defRPr>
      </a:lvl3pPr>
      <a:lvl4pPr algn="l" rtl="0" eaLnBrk="1" fontAlgn="base" hangingPunct="1">
        <a:spcBef>
          <a:spcPct val="0"/>
        </a:spcBef>
        <a:spcAft>
          <a:spcPct val="0"/>
        </a:spcAft>
        <a:defRPr sz="5000" b="1">
          <a:solidFill>
            <a:schemeClr val="bg1"/>
          </a:solidFill>
          <a:latin typeface="Arial" pitchFamily="-110" charset="0"/>
          <a:ea typeface="ヒラギノ角ゴ ProN W6" pitchFamily="-110" charset="-128"/>
          <a:cs typeface="ヒラギノ角ゴ ProN W6" pitchFamily="-110" charset="-128"/>
          <a:sym typeface="Arial" pitchFamily="-110" charset="0"/>
        </a:defRPr>
      </a:lvl4pPr>
      <a:lvl5pPr algn="l" rtl="0" eaLnBrk="1" fontAlgn="base" hangingPunct="1">
        <a:spcBef>
          <a:spcPct val="0"/>
        </a:spcBef>
        <a:spcAft>
          <a:spcPct val="0"/>
        </a:spcAft>
        <a:defRPr sz="5000" b="1">
          <a:solidFill>
            <a:schemeClr val="bg1"/>
          </a:solidFill>
          <a:latin typeface="Arial"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85750" indent="-285750" algn="l" rtl="0" eaLnBrk="1" fontAlgn="base" hangingPunct="1">
        <a:spcBef>
          <a:spcPct val="0"/>
        </a:spcBef>
        <a:spcAft>
          <a:spcPct val="0"/>
        </a:spcAft>
        <a:buSzPct val="100000"/>
        <a:buFont typeface="Arial" pitchFamily="-110" charset="0"/>
        <a:defRPr sz="3400">
          <a:solidFill>
            <a:schemeClr val="bg1"/>
          </a:solidFill>
          <a:latin typeface="Georgia"/>
          <a:ea typeface="+mn-ea"/>
          <a:cs typeface="Georgia"/>
          <a:sym typeface="Arial" pitchFamily="-110" charset="0"/>
        </a:defRPr>
      </a:lvl1pPr>
      <a:lvl2pPr marL="622300" indent="-238125" algn="l" rtl="0" eaLnBrk="1" fontAlgn="base" hangingPunct="1">
        <a:spcBef>
          <a:spcPct val="0"/>
        </a:spcBef>
        <a:spcAft>
          <a:spcPct val="0"/>
        </a:spcAft>
        <a:buSzPct val="100000"/>
        <a:buFont typeface="Arial" pitchFamily="-110" charset="0"/>
        <a:buChar char="–"/>
        <a:defRPr>
          <a:solidFill>
            <a:srgbClr val="595959"/>
          </a:solidFill>
          <a:latin typeface="+mn-lt"/>
          <a:ea typeface="+mn-ea"/>
          <a:cs typeface="+mn-cs"/>
          <a:sym typeface="Arial" pitchFamily="-110" charset="0"/>
        </a:defRPr>
      </a:lvl2pPr>
      <a:lvl3pPr marL="909638"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3pPr>
      <a:lvl4pPr marL="1198563"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4pPr>
      <a:lvl5pPr marL="1485900"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spect="1" noChangeArrowheads="1"/>
          </p:cNvSpPr>
          <p:nvPr>
            <p:ph type="title"/>
          </p:nvPr>
        </p:nvSpPr>
        <p:spPr bwMode="auto">
          <a:xfrm>
            <a:off x="457200" y="1362075"/>
            <a:ext cx="8231188" cy="2655888"/>
          </a:xfrm>
          <a:prstGeom prst="rect">
            <a:avLst/>
          </a:prstGeom>
          <a:noFill/>
          <a:ln w="12700">
            <a:noFill/>
            <a:miter lim="800000"/>
            <a:headEnd/>
            <a:tailEnd/>
          </a:ln>
        </p:spPr>
        <p:txBody>
          <a:bodyPr vert="horz" wrap="square" lIns="0" tIns="0" rIns="0" bIns="0" numCol="1" anchor="b" anchorCtr="0" compatLnSpc="1">
            <a:prstTxWarp prst="textNoShape">
              <a:avLst/>
            </a:prstTxWarp>
          </a:bodyPr>
          <a:lstStyle/>
          <a:p>
            <a:pPr lvl="0"/>
            <a:r>
              <a:rPr lang="en-US">
                <a:sym typeface="Arial" pitchFamily="-110" charset="0"/>
              </a:rPr>
              <a:t>Click to edit Master title style</a:t>
            </a:r>
            <a:endParaRPr lang="en-US" dirty="0">
              <a:sym typeface="Arial" pitchFamily="-110" charset="0"/>
            </a:endParaRPr>
          </a:p>
        </p:txBody>
      </p:sp>
      <p:sp>
        <p:nvSpPr>
          <p:cNvPr id="6147" name="Text Placeholder 3"/>
          <p:cNvSpPr>
            <a:spLocks noGrp="1"/>
          </p:cNvSpPr>
          <p:nvPr>
            <p:ph type="body" idx="1"/>
          </p:nvPr>
        </p:nvSpPr>
        <p:spPr bwMode="auto">
          <a:xfrm>
            <a:off x="450056" y="5362575"/>
            <a:ext cx="8238332" cy="814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sym typeface="Arial" pitchFamily="-110" charset="0"/>
              </a:rPr>
              <a:t>Click to edit Master text styles</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Lst>
  <p:transition/>
  <p:hf hdr="0" ftr="0" dt="0"/>
  <p:txStyles>
    <p:titleStyle>
      <a:lvl1pPr algn="l" rtl="0" eaLnBrk="1" fontAlgn="base" hangingPunct="1">
        <a:spcBef>
          <a:spcPct val="0"/>
        </a:spcBef>
        <a:spcAft>
          <a:spcPct val="0"/>
        </a:spcAft>
        <a:defRPr sz="5500" b="1" i="0">
          <a:solidFill>
            <a:srgbClr val="F30617"/>
          </a:solidFill>
          <a:latin typeface="Arial"/>
          <a:ea typeface="+mj-ea"/>
          <a:cs typeface="Arial"/>
          <a:sym typeface="Arial" pitchFamily="-110" charset="0"/>
        </a:defRPr>
      </a:lvl1pPr>
      <a:lvl2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2pPr>
      <a:lvl3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3pPr>
      <a:lvl4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4pPr>
      <a:lvl5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85750" indent="-285750" algn="l" rtl="0" eaLnBrk="1" fontAlgn="base" hangingPunct="1">
        <a:spcBef>
          <a:spcPct val="0"/>
        </a:spcBef>
        <a:spcAft>
          <a:spcPct val="0"/>
        </a:spcAft>
        <a:buSzPct val="100000"/>
        <a:buFont typeface="Arial" pitchFamily="-110" charset="0"/>
        <a:defRPr sz="2000" b="0" i="0">
          <a:solidFill>
            <a:srgbClr val="777777"/>
          </a:solidFill>
          <a:latin typeface="Georgia"/>
          <a:ea typeface="+mn-ea"/>
          <a:cs typeface="Georgia"/>
          <a:sym typeface="Arial" pitchFamily="-110" charset="0"/>
        </a:defRPr>
      </a:lvl1pPr>
      <a:lvl2pPr marL="622300" indent="-238125" algn="l" rtl="0" eaLnBrk="1" fontAlgn="base" hangingPunct="1">
        <a:spcBef>
          <a:spcPct val="0"/>
        </a:spcBef>
        <a:spcAft>
          <a:spcPct val="0"/>
        </a:spcAft>
        <a:buSzPct val="100000"/>
        <a:buFont typeface="Arial" pitchFamily="-110" charset="0"/>
        <a:buChar char="–"/>
        <a:defRPr>
          <a:solidFill>
            <a:srgbClr val="595959"/>
          </a:solidFill>
          <a:latin typeface="+mn-lt"/>
          <a:ea typeface="+mn-ea"/>
          <a:cs typeface="+mn-cs"/>
          <a:sym typeface="Arial" pitchFamily="-110" charset="0"/>
        </a:defRPr>
      </a:lvl2pPr>
      <a:lvl3pPr marL="909638"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3pPr>
      <a:lvl4pPr marL="1198563"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4pPr>
      <a:lvl5pPr marL="1485900" indent="-188913" algn="l" rtl="0" eaLnBrk="1" fontAlgn="base" hangingPunct="1">
        <a:spcBef>
          <a:spcPct val="0"/>
        </a:spcBef>
        <a:spcAft>
          <a:spcPct val="0"/>
        </a:spcAft>
        <a:buSzPct val="100000"/>
        <a:buFont typeface="Arial" pitchFamily="-110" charset="0"/>
        <a:buChar char="»"/>
        <a:defRPr sz="1400">
          <a:solidFill>
            <a:srgbClr val="595959"/>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806450"/>
            <a:ext cx="8231188" cy="114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title style</a:t>
            </a:r>
          </a:p>
        </p:txBody>
      </p:sp>
      <p:sp>
        <p:nvSpPr>
          <p:cNvPr id="10243" name="Rectangle 2"/>
          <p:cNvSpPr>
            <a:spLocks noGrp="1" noChangeArrowheads="1"/>
          </p:cNvSpPr>
          <p:nvPr>
            <p:ph type="body" idx="1"/>
          </p:nvPr>
        </p:nvSpPr>
        <p:spPr bwMode="auto">
          <a:xfrm>
            <a:off x="457200" y="1804988"/>
            <a:ext cx="8231188" cy="437197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endParaRPr lang="en-US" dirty="0">
              <a:sym typeface="Arial" pitchFamily="-110" charset="0"/>
            </a:endParaRPr>
          </a:p>
        </p:txBody>
      </p:sp>
      <p:sp>
        <p:nvSpPr>
          <p:cNvPr id="5" name="Footer Placeholder 4"/>
          <p:cNvSpPr>
            <a:spLocks noGrp="1"/>
          </p:cNvSpPr>
          <p:nvPr>
            <p:ph type="ftr" sz="quarter" idx="3"/>
          </p:nvPr>
        </p:nvSpPr>
        <p:spPr>
          <a:xfrm>
            <a:off x="457200" y="314324"/>
            <a:ext cx="8231188" cy="219075"/>
          </a:xfrm>
          <a:prstGeom prst="rect">
            <a:avLst/>
          </a:prstGeom>
        </p:spPr>
        <p:txBody>
          <a:bodyPr vert="horz" wrap="square" lIns="0" tIns="0" rIns="0" bIns="0" numCol="1" anchor="ctr" anchorCtr="0" compatLnSpc="1">
            <a:prstTxWarp prst="textNoShape">
              <a:avLst/>
            </a:prstTxWarp>
          </a:bodyPr>
          <a:lstStyle>
            <a:lvl1pPr>
              <a:defRPr sz="1200">
                <a:solidFill>
                  <a:srgbClr val="F30617"/>
                </a:solidFill>
              </a:defRPr>
            </a:lvl1pPr>
          </a:lstStyle>
          <a:p>
            <a:pPr>
              <a:defRPr/>
            </a:pPr>
            <a:endParaRPr lang="en-US" dirty="0"/>
          </a:p>
        </p:txBody>
      </p:sp>
      <p:sp>
        <p:nvSpPr>
          <p:cNvPr id="6" name="Slide Number Placeholder 5"/>
          <p:cNvSpPr>
            <a:spLocks noGrp="1"/>
          </p:cNvSpPr>
          <p:nvPr>
            <p:ph type="sldNum" sz="quarter" idx="4"/>
          </p:nvPr>
        </p:nvSpPr>
        <p:spPr>
          <a:xfrm>
            <a:off x="8348663" y="6300788"/>
            <a:ext cx="331787" cy="555625"/>
          </a:xfrm>
          <a:prstGeom prst="rect">
            <a:avLst/>
          </a:prstGeom>
        </p:spPr>
        <p:txBody>
          <a:bodyPr vert="horz" wrap="square" lIns="0" tIns="0" rIns="0" bIns="0" numCol="1" anchor="ctr" anchorCtr="0" compatLnSpc="1">
            <a:prstTxWarp prst="textNoShape">
              <a:avLst/>
            </a:prstTxWarp>
          </a:bodyPr>
          <a:lstStyle>
            <a:lvl1pPr algn="r">
              <a:defRPr sz="800" smtClean="0">
                <a:solidFill>
                  <a:srgbClr val="777777"/>
                </a:solidFill>
              </a:defRPr>
            </a:lvl1pPr>
          </a:lstStyle>
          <a:p>
            <a:pPr>
              <a:defRPr/>
            </a:pPr>
            <a:fld id="{D73BBFCD-00F6-EC4A-B166-CC5D66FD460E}" type="slidenum">
              <a:rPr lang="en-US"/>
              <a:pPr>
                <a:defRPr/>
              </a:pPr>
              <a:t>‹#›</a:t>
            </a:fld>
            <a:endParaRPr lang="en-US" dirty="0"/>
          </a:p>
        </p:txBody>
      </p:sp>
      <p:pic>
        <p:nvPicPr>
          <p:cNvPr id="8" name="Picture 2"/>
          <p:cNvPicPr>
            <a:picLocks noChangeAspect="1" noChangeArrowheads="1"/>
          </p:cNvPicPr>
          <p:nvPr/>
        </p:nvPicPr>
        <p:blipFill>
          <a:blip r:embed="rId11" cstate="print"/>
          <a:srcRect/>
          <a:stretch>
            <a:fillRect/>
          </a:stretch>
        </p:blipFill>
        <p:spPr bwMode="auto">
          <a:xfrm>
            <a:off x="352955" y="6383867"/>
            <a:ext cx="3141870" cy="40407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96" r:id="rId9"/>
  </p:sldLayoutIdLst>
  <p:transition/>
  <p:hf hdr="0" ftr="0" dt="0"/>
  <p:txStyles>
    <p:titleStyle>
      <a:lvl1pPr algn="l" rtl="0" eaLnBrk="1" fontAlgn="base" hangingPunct="1">
        <a:spcBef>
          <a:spcPct val="0"/>
        </a:spcBef>
        <a:spcAft>
          <a:spcPct val="0"/>
        </a:spcAft>
        <a:defRPr sz="3400">
          <a:solidFill>
            <a:srgbClr val="F30617"/>
          </a:solidFill>
          <a:latin typeface="Georgia"/>
          <a:ea typeface="+mj-ea"/>
          <a:cs typeface="Georgia"/>
          <a:sym typeface="Arial" pitchFamily="-110" charset="0"/>
        </a:defRPr>
      </a:lvl1pPr>
      <a:lvl2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2pPr>
      <a:lvl3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3pPr>
      <a:lvl4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4pPr>
      <a:lvl5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01168" indent="-237744" algn="l" rtl="0" eaLnBrk="1" fontAlgn="base" hangingPunct="1">
        <a:spcBef>
          <a:spcPts val="563"/>
        </a:spcBef>
        <a:spcAft>
          <a:spcPct val="0"/>
        </a:spcAft>
        <a:buClr>
          <a:schemeClr val="tx1"/>
        </a:buClr>
        <a:buSzPct val="100000"/>
        <a:buFont typeface="Arial" pitchFamily="-110" charset="0"/>
        <a:buChar char="•"/>
        <a:defRPr sz="2100">
          <a:solidFill>
            <a:schemeClr val="tx1"/>
          </a:solidFill>
          <a:latin typeface="+mn-lt"/>
          <a:ea typeface="+mn-ea"/>
          <a:cs typeface="+mn-cs"/>
          <a:sym typeface="Arial" pitchFamily="-110" charset="0"/>
        </a:defRPr>
      </a:lvl1pPr>
      <a:lvl2pPr marL="457200" indent="-228600" algn="l" rtl="0" eaLnBrk="1" fontAlgn="base" hangingPunct="1">
        <a:spcBef>
          <a:spcPts val="450"/>
        </a:spcBef>
        <a:spcAft>
          <a:spcPct val="0"/>
        </a:spcAft>
        <a:buClr>
          <a:schemeClr val="tx1"/>
        </a:buClr>
        <a:buSzPct val="100000"/>
        <a:buFont typeface="Arial" pitchFamily="-110" charset="0"/>
        <a:buChar char="–"/>
        <a:defRPr>
          <a:solidFill>
            <a:schemeClr val="tx1"/>
          </a:solidFill>
          <a:latin typeface="+mn-lt"/>
          <a:ea typeface="+mn-ea"/>
          <a:cs typeface="+mn-cs"/>
          <a:sym typeface="Arial" pitchFamily="-110" charset="0"/>
        </a:defRPr>
      </a:lvl2pPr>
      <a:lvl3pPr marL="766763" indent="-188913" algn="l" rtl="0" eaLnBrk="1" fontAlgn="base" hangingPunct="1">
        <a:spcBef>
          <a:spcPts val="375"/>
        </a:spcBef>
        <a:spcAft>
          <a:spcPct val="0"/>
        </a:spcAft>
        <a:buClr>
          <a:schemeClr val="tx1"/>
        </a:buClr>
        <a:buSzPct val="100000"/>
        <a:buFont typeface="Arial" pitchFamily="-110" charset="0"/>
        <a:buChar char="•"/>
        <a:defRPr sz="1400">
          <a:solidFill>
            <a:schemeClr val="tx1"/>
          </a:solidFill>
          <a:latin typeface="+mn-lt"/>
          <a:ea typeface="+mn-ea"/>
          <a:cs typeface="+mn-cs"/>
          <a:sym typeface="Arial" pitchFamily="-110" charset="0"/>
        </a:defRPr>
      </a:lvl3pPr>
      <a:lvl4pPr marL="1022350" indent="-188913" algn="l" rtl="0" eaLnBrk="1" fontAlgn="base" hangingPunct="1">
        <a:spcBef>
          <a:spcPts val="375"/>
        </a:spcBef>
        <a:spcAft>
          <a:spcPct val="0"/>
        </a:spcAft>
        <a:buClr>
          <a:schemeClr val="tx1"/>
        </a:buClr>
        <a:buSzPct val="100000"/>
        <a:buFont typeface="Arial" pitchFamily="-110" charset="0"/>
        <a:buChar char="–"/>
        <a:defRPr sz="1100">
          <a:solidFill>
            <a:schemeClr val="tx1"/>
          </a:solidFill>
          <a:latin typeface="+mn-lt"/>
          <a:ea typeface="+mn-ea"/>
          <a:cs typeface="+mn-cs"/>
          <a:sym typeface="Arial" pitchFamily="-110" charset="0"/>
        </a:defRPr>
      </a:lvl4pPr>
      <a:lvl5pPr marL="1279525" indent="-188913" algn="l" rtl="0" eaLnBrk="1" fontAlgn="base" hangingPunct="1">
        <a:spcBef>
          <a:spcPts val="375"/>
        </a:spcBef>
        <a:spcAft>
          <a:spcPct val="0"/>
        </a:spcAft>
        <a:buClr>
          <a:schemeClr val="tx1"/>
        </a:buClr>
        <a:buSzPct val="100000"/>
        <a:buFont typeface="Arial" pitchFamily="-110" charset="0"/>
        <a:buChar char="»"/>
        <a:defRPr sz="900">
          <a:solidFill>
            <a:schemeClr val="tx1"/>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348663" y="6302375"/>
            <a:ext cx="331787" cy="555625"/>
          </a:xfrm>
          <a:prstGeom prst="rect">
            <a:avLst/>
          </a:prstGeom>
        </p:spPr>
        <p:txBody>
          <a:bodyPr vert="horz" wrap="square" lIns="0" tIns="0" rIns="0" bIns="0" numCol="1" anchor="ctr" anchorCtr="0" compatLnSpc="1">
            <a:prstTxWarp prst="textNoShape">
              <a:avLst/>
            </a:prstTxWarp>
          </a:bodyPr>
          <a:lstStyle>
            <a:lvl1pPr algn="r">
              <a:defRPr sz="800" smtClean="0">
                <a:solidFill>
                  <a:srgbClr val="777777"/>
                </a:solidFill>
              </a:defRPr>
            </a:lvl1pPr>
          </a:lstStyle>
          <a:p>
            <a:pPr>
              <a:defRPr/>
            </a:pPr>
            <a:fld id="{86ABC5F3-ED53-F94F-A6B9-66A5763112CD}" type="slidenum">
              <a:rPr lang="en-US"/>
              <a:pPr>
                <a:defRPr/>
              </a:pPr>
              <a:t>‹#›</a:t>
            </a:fld>
            <a:endParaRPr lang="en-US" dirty="0"/>
          </a:p>
        </p:txBody>
      </p:sp>
      <p:pic>
        <p:nvPicPr>
          <p:cNvPr id="4" name="Picture 2"/>
          <p:cNvPicPr>
            <a:picLocks noChangeAspect="1" noChangeArrowheads="1"/>
          </p:cNvPicPr>
          <p:nvPr/>
        </p:nvPicPr>
        <p:blipFill>
          <a:blip r:embed="rId3" cstate="print"/>
          <a:srcRect/>
          <a:stretch>
            <a:fillRect/>
          </a:stretch>
        </p:blipFill>
        <p:spPr bwMode="auto">
          <a:xfrm>
            <a:off x="352955" y="6383867"/>
            <a:ext cx="3141870" cy="40407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319088" rtl="0" eaLnBrk="1" fontAlgn="base" hangingPunct="1">
        <a:spcBef>
          <a:spcPct val="0"/>
        </a:spcBef>
        <a:spcAft>
          <a:spcPct val="0"/>
        </a:spcAft>
        <a:defRPr sz="3100" kern="1200">
          <a:solidFill>
            <a:schemeClr val="tx1"/>
          </a:solidFill>
          <a:latin typeface="+mj-lt"/>
          <a:ea typeface="ＭＳ Ｐゴシック" pitchFamily="-110" charset="-128"/>
          <a:cs typeface="ＭＳ Ｐゴシック" pitchFamily="-110" charset="-128"/>
        </a:defRPr>
      </a:lvl1pPr>
      <a:lvl2pPr algn="ctr" defTabSz="319088"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2pPr>
      <a:lvl3pPr algn="ctr" defTabSz="319088"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3pPr>
      <a:lvl4pPr algn="ctr" defTabSz="319088"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4pPr>
      <a:lvl5pPr algn="ctr" defTabSz="319088"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5pPr>
      <a:lvl6pPr marL="320040" algn="ctr" defTabSz="320040"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6pPr>
      <a:lvl7pPr marL="640080" algn="ctr" defTabSz="320040"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7pPr>
      <a:lvl8pPr marL="960120" algn="ctr" defTabSz="320040"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8pPr>
      <a:lvl9pPr marL="1280160" algn="ctr" defTabSz="320040" rtl="0" eaLnBrk="1" fontAlgn="base" hangingPunct="1">
        <a:spcBef>
          <a:spcPct val="0"/>
        </a:spcBef>
        <a:spcAft>
          <a:spcPct val="0"/>
        </a:spcAft>
        <a:defRPr sz="3100">
          <a:solidFill>
            <a:schemeClr val="tx1"/>
          </a:solidFill>
          <a:latin typeface="Calibri" pitchFamily="-110" charset="0"/>
          <a:ea typeface="ＭＳ Ｐゴシック" pitchFamily="-110" charset="-128"/>
          <a:cs typeface="ＭＳ Ｐゴシック" pitchFamily="-110" charset="-128"/>
        </a:defRPr>
      </a:lvl9pPr>
    </p:titleStyle>
    <p:bodyStyle>
      <a:lvl1pPr marL="239713" indent="-239713" algn="l" defTabSz="319088" rtl="0" eaLnBrk="1" fontAlgn="base" hangingPunct="1">
        <a:spcBef>
          <a:spcPct val="20000"/>
        </a:spcBef>
        <a:spcAft>
          <a:spcPct val="0"/>
        </a:spcAft>
        <a:buFont typeface="Arial" pitchFamily="-110" charset="0"/>
        <a:buChar char="•"/>
        <a:defRPr sz="2200" kern="1200">
          <a:solidFill>
            <a:schemeClr val="tx1"/>
          </a:solidFill>
          <a:latin typeface="+mn-lt"/>
          <a:ea typeface="ＭＳ Ｐゴシック" pitchFamily="-110" charset="-128"/>
          <a:cs typeface="ＭＳ Ｐゴシック" pitchFamily="-110" charset="-128"/>
        </a:defRPr>
      </a:lvl1pPr>
      <a:lvl2pPr marL="519113" indent="-200025" algn="l" defTabSz="319088" rtl="0" eaLnBrk="1" fontAlgn="base" hangingPunct="1">
        <a:spcBef>
          <a:spcPct val="20000"/>
        </a:spcBef>
        <a:spcAft>
          <a:spcPct val="0"/>
        </a:spcAft>
        <a:buFont typeface="Arial" pitchFamily="-110" charset="0"/>
        <a:buChar char="–"/>
        <a:defRPr sz="2000" kern="1200">
          <a:solidFill>
            <a:schemeClr val="tx1"/>
          </a:solidFill>
          <a:latin typeface="+mn-lt"/>
          <a:ea typeface="ＭＳ Ｐゴシック" pitchFamily="-110" charset="-128"/>
          <a:cs typeface="+mn-cs"/>
        </a:defRPr>
      </a:lvl2pPr>
      <a:lvl3pPr marL="800100" indent="-158750" algn="l" defTabSz="319088" rtl="0" eaLnBrk="1" fontAlgn="base" hangingPunct="1">
        <a:spcBef>
          <a:spcPct val="20000"/>
        </a:spcBef>
        <a:spcAft>
          <a:spcPct val="0"/>
        </a:spcAft>
        <a:buFont typeface="Arial" pitchFamily="-110" charset="0"/>
        <a:buChar char="•"/>
        <a:defRPr sz="1700" kern="1200">
          <a:solidFill>
            <a:schemeClr val="tx1"/>
          </a:solidFill>
          <a:latin typeface="+mn-lt"/>
          <a:ea typeface="ＭＳ Ｐゴシック" pitchFamily="-110" charset="-128"/>
          <a:cs typeface="+mn-cs"/>
        </a:defRPr>
      </a:lvl3pPr>
      <a:lvl4pPr marL="1119188" indent="-158750" algn="l" defTabSz="319088" rtl="0" eaLnBrk="1" fontAlgn="base" hangingPunct="1">
        <a:spcBef>
          <a:spcPct val="20000"/>
        </a:spcBef>
        <a:spcAft>
          <a:spcPct val="0"/>
        </a:spcAft>
        <a:buFont typeface="Arial" pitchFamily="-110" charset="0"/>
        <a:buChar char="–"/>
        <a:defRPr sz="1400" kern="1200">
          <a:solidFill>
            <a:schemeClr val="tx1"/>
          </a:solidFill>
          <a:latin typeface="+mn-lt"/>
          <a:ea typeface="ＭＳ Ｐゴシック" pitchFamily="-110" charset="-128"/>
          <a:cs typeface="+mn-cs"/>
        </a:defRPr>
      </a:lvl4pPr>
      <a:lvl5pPr marL="1439863" indent="-158750" algn="l" defTabSz="319088" rtl="0" eaLnBrk="1" fontAlgn="base" hangingPunct="1">
        <a:spcBef>
          <a:spcPct val="20000"/>
        </a:spcBef>
        <a:spcAft>
          <a:spcPct val="0"/>
        </a:spcAft>
        <a:buFont typeface="Arial" pitchFamily="-110" charset="0"/>
        <a:buChar char="»"/>
        <a:defRPr sz="1400" kern="1200">
          <a:solidFill>
            <a:schemeClr val="tx1"/>
          </a:solidFill>
          <a:latin typeface="+mn-lt"/>
          <a:ea typeface="ＭＳ Ｐゴシック" pitchFamily="-110" charset="-128"/>
          <a:cs typeface="+mn-cs"/>
        </a:defRPr>
      </a:lvl5pPr>
      <a:lvl6pPr marL="1760220" indent="-160020" algn="l" defTabSz="320040" rtl="0" eaLnBrk="1" latinLnBrk="0" hangingPunct="1">
        <a:spcBef>
          <a:spcPct val="20000"/>
        </a:spcBef>
        <a:buFont typeface="Arial"/>
        <a:buChar char="•"/>
        <a:defRPr sz="1400" kern="1200">
          <a:solidFill>
            <a:schemeClr val="tx1"/>
          </a:solidFill>
          <a:latin typeface="+mn-lt"/>
          <a:ea typeface="+mn-ea"/>
          <a:cs typeface="+mn-cs"/>
        </a:defRPr>
      </a:lvl6pPr>
      <a:lvl7pPr marL="2080260" indent="-160020" algn="l" defTabSz="320040" rtl="0" eaLnBrk="1" latinLnBrk="0" hangingPunct="1">
        <a:spcBef>
          <a:spcPct val="20000"/>
        </a:spcBef>
        <a:buFont typeface="Arial"/>
        <a:buChar char="•"/>
        <a:defRPr sz="1400" kern="1200">
          <a:solidFill>
            <a:schemeClr val="tx1"/>
          </a:solidFill>
          <a:latin typeface="+mn-lt"/>
          <a:ea typeface="+mn-ea"/>
          <a:cs typeface="+mn-cs"/>
        </a:defRPr>
      </a:lvl7pPr>
      <a:lvl8pPr marL="2400300" indent="-160020" algn="l" defTabSz="320040" rtl="0" eaLnBrk="1" latinLnBrk="0" hangingPunct="1">
        <a:spcBef>
          <a:spcPct val="20000"/>
        </a:spcBef>
        <a:buFont typeface="Arial"/>
        <a:buChar char="•"/>
        <a:defRPr sz="1400" kern="1200">
          <a:solidFill>
            <a:schemeClr val="tx1"/>
          </a:solidFill>
          <a:latin typeface="+mn-lt"/>
          <a:ea typeface="+mn-ea"/>
          <a:cs typeface="+mn-cs"/>
        </a:defRPr>
      </a:lvl8pPr>
      <a:lvl9pPr marL="2720340" indent="-160020" algn="l" defTabSz="320040"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0040" rtl="0" eaLnBrk="1" latinLnBrk="0" hangingPunct="1">
        <a:defRPr sz="1300" kern="1200">
          <a:solidFill>
            <a:schemeClr val="tx1"/>
          </a:solidFill>
          <a:latin typeface="+mn-lt"/>
          <a:ea typeface="+mn-ea"/>
          <a:cs typeface="+mn-cs"/>
        </a:defRPr>
      </a:lvl1pPr>
      <a:lvl2pPr marL="320040" algn="l" defTabSz="320040" rtl="0" eaLnBrk="1" latinLnBrk="0" hangingPunct="1">
        <a:defRPr sz="1300" kern="1200">
          <a:solidFill>
            <a:schemeClr val="tx1"/>
          </a:solidFill>
          <a:latin typeface="+mn-lt"/>
          <a:ea typeface="+mn-ea"/>
          <a:cs typeface="+mn-cs"/>
        </a:defRPr>
      </a:lvl2pPr>
      <a:lvl3pPr marL="640080" algn="l" defTabSz="320040" rtl="0" eaLnBrk="1" latinLnBrk="0" hangingPunct="1">
        <a:defRPr sz="1300" kern="1200">
          <a:solidFill>
            <a:schemeClr val="tx1"/>
          </a:solidFill>
          <a:latin typeface="+mn-lt"/>
          <a:ea typeface="+mn-ea"/>
          <a:cs typeface="+mn-cs"/>
        </a:defRPr>
      </a:lvl3pPr>
      <a:lvl4pPr marL="960120" algn="l" defTabSz="320040" rtl="0" eaLnBrk="1" latinLnBrk="0" hangingPunct="1">
        <a:defRPr sz="1300" kern="1200">
          <a:solidFill>
            <a:schemeClr val="tx1"/>
          </a:solidFill>
          <a:latin typeface="+mn-lt"/>
          <a:ea typeface="+mn-ea"/>
          <a:cs typeface="+mn-cs"/>
        </a:defRPr>
      </a:lvl4pPr>
      <a:lvl5pPr marL="1280160" algn="l" defTabSz="320040" rtl="0" eaLnBrk="1" latinLnBrk="0" hangingPunct="1">
        <a:defRPr sz="1300" kern="1200">
          <a:solidFill>
            <a:schemeClr val="tx1"/>
          </a:solidFill>
          <a:latin typeface="+mn-lt"/>
          <a:ea typeface="+mn-ea"/>
          <a:cs typeface="+mn-cs"/>
        </a:defRPr>
      </a:lvl5pPr>
      <a:lvl6pPr marL="1600200" algn="l" defTabSz="320040" rtl="0" eaLnBrk="1" latinLnBrk="0" hangingPunct="1">
        <a:defRPr sz="1300" kern="1200">
          <a:solidFill>
            <a:schemeClr val="tx1"/>
          </a:solidFill>
          <a:latin typeface="+mn-lt"/>
          <a:ea typeface="+mn-ea"/>
          <a:cs typeface="+mn-cs"/>
        </a:defRPr>
      </a:lvl6pPr>
      <a:lvl7pPr marL="1920240" algn="l" defTabSz="320040" rtl="0" eaLnBrk="1" latinLnBrk="0" hangingPunct="1">
        <a:defRPr sz="1300" kern="1200">
          <a:solidFill>
            <a:schemeClr val="tx1"/>
          </a:solidFill>
          <a:latin typeface="+mn-lt"/>
          <a:ea typeface="+mn-ea"/>
          <a:cs typeface="+mn-cs"/>
        </a:defRPr>
      </a:lvl7pPr>
      <a:lvl8pPr marL="2240280" algn="l" defTabSz="320040" rtl="0" eaLnBrk="1" latinLnBrk="0" hangingPunct="1">
        <a:defRPr sz="1300" kern="1200">
          <a:solidFill>
            <a:schemeClr val="tx1"/>
          </a:solidFill>
          <a:latin typeface="+mn-lt"/>
          <a:ea typeface="+mn-ea"/>
          <a:cs typeface="+mn-cs"/>
        </a:defRPr>
      </a:lvl8pPr>
      <a:lvl9pPr marL="2560320" algn="l" defTabSz="32004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806450"/>
            <a:ext cx="8231188" cy="114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title style</a:t>
            </a:r>
          </a:p>
        </p:txBody>
      </p:sp>
      <p:sp>
        <p:nvSpPr>
          <p:cNvPr id="10243" name="Rectangle 2"/>
          <p:cNvSpPr>
            <a:spLocks noGrp="1" noChangeArrowheads="1"/>
          </p:cNvSpPr>
          <p:nvPr>
            <p:ph type="body" idx="1"/>
          </p:nvPr>
        </p:nvSpPr>
        <p:spPr bwMode="auto">
          <a:xfrm>
            <a:off x="457200" y="1804988"/>
            <a:ext cx="8231188" cy="437197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endParaRPr lang="en-US" dirty="0">
              <a:sym typeface="Arial" pitchFamily="-110" charset="0"/>
            </a:endParaRPr>
          </a:p>
        </p:txBody>
      </p:sp>
      <p:sp>
        <p:nvSpPr>
          <p:cNvPr id="5" name="Footer Placeholder 4"/>
          <p:cNvSpPr>
            <a:spLocks noGrp="1"/>
          </p:cNvSpPr>
          <p:nvPr>
            <p:ph type="ftr" sz="quarter" idx="3"/>
          </p:nvPr>
        </p:nvSpPr>
        <p:spPr>
          <a:xfrm>
            <a:off x="457200" y="314324"/>
            <a:ext cx="8231188" cy="219075"/>
          </a:xfrm>
          <a:prstGeom prst="rect">
            <a:avLst/>
          </a:prstGeom>
        </p:spPr>
        <p:txBody>
          <a:bodyPr vert="horz" wrap="square" lIns="0" tIns="0" rIns="0" bIns="0" numCol="1" anchor="ctr" anchorCtr="0" compatLnSpc="1">
            <a:prstTxWarp prst="textNoShape">
              <a:avLst/>
            </a:prstTxWarp>
          </a:bodyPr>
          <a:lstStyle>
            <a:lvl1pPr>
              <a:defRPr sz="1200">
                <a:solidFill>
                  <a:srgbClr val="F30617"/>
                </a:solidFill>
              </a:defRPr>
            </a:lvl1pPr>
          </a:lstStyle>
          <a:p>
            <a:pPr>
              <a:defRPr/>
            </a:pPr>
            <a:endParaRPr lang="en-US" dirty="0"/>
          </a:p>
        </p:txBody>
      </p:sp>
      <p:sp>
        <p:nvSpPr>
          <p:cNvPr id="6" name="Slide Number Placeholder 5"/>
          <p:cNvSpPr>
            <a:spLocks noGrp="1"/>
          </p:cNvSpPr>
          <p:nvPr>
            <p:ph type="sldNum" sz="quarter" idx="4"/>
          </p:nvPr>
        </p:nvSpPr>
        <p:spPr>
          <a:xfrm>
            <a:off x="8348663" y="6300788"/>
            <a:ext cx="331787" cy="555625"/>
          </a:xfrm>
          <a:prstGeom prst="rect">
            <a:avLst/>
          </a:prstGeom>
        </p:spPr>
        <p:txBody>
          <a:bodyPr vert="horz" wrap="square" lIns="0" tIns="0" rIns="0" bIns="0" numCol="1" anchor="ctr" anchorCtr="0" compatLnSpc="1">
            <a:prstTxWarp prst="textNoShape">
              <a:avLst/>
            </a:prstTxWarp>
          </a:bodyPr>
          <a:lstStyle>
            <a:lvl1pPr algn="r">
              <a:defRPr sz="800" smtClean="0">
                <a:solidFill>
                  <a:srgbClr val="777777"/>
                </a:solidFill>
              </a:defRPr>
            </a:lvl1pPr>
          </a:lstStyle>
          <a:p>
            <a:pPr>
              <a:defRPr/>
            </a:pPr>
            <a:fld id="{D73BBFCD-00F6-EC4A-B166-CC5D66FD460E}" type="slidenum">
              <a:rPr lang="en-US"/>
              <a:pPr>
                <a:defRPr/>
              </a:pPr>
              <a:t>‹#›</a:t>
            </a:fld>
            <a:endParaRPr lang="en-US" dirty="0"/>
          </a:p>
        </p:txBody>
      </p:sp>
      <p:pic>
        <p:nvPicPr>
          <p:cNvPr id="8" name="Picture 2"/>
          <p:cNvPicPr>
            <a:picLocks noChangeAspect="1" noChangeArrowheads="1"/>
          </p:cNvPicPr>
          <p:nvPr/>
        </p:nvPicPr>
        <p:blipFill>
          <a:blip r:embed="rId6" cstate="print"/>
          <a:srcRect/>
          <a:stretch>
            <a:fillRect/>
          </a:stretch>
        </p:blipFill>
        <p:spPr bwMode="auto">
          <a:xfrm>
            <a:off x="352955" y="6383867"/>
            <a:ext cx="3141870" cy="40407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p:hf hdr="0" ftr="0" dt="0"/>
  <p:txStyles>
    <p:titleStyle>
      <a:lvl1pPr algn="l" rtl="0" eaLnBrk="1" fontAlgn="base" hangingPunct="1">
        <a:spcBef>
          <a:spcPct val="0"/>
        </a:spcBef>
        <a:spcAft>
          <a:spcPct val="0"/>
        </a:spcAft>
        <a:defRPr sz="3400">
          <a:solidFill>
            <a:srgbClr val="F30617"/>
          </a:solidFill>
          <a:latin typeface="Georgia"/>
          <a:ea typeface="+mj-ea"/>
          <a:cs typeface="Georgia"/>
          <a:sym typeface="Arial" pitchFamily="-110" charset="0"/>
        </a:defRPr>
      </a:lvl1pPr>
      <a:lvl2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2pPr>
      <a:lvl3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3pPr>
      <a:lvl4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4pPr>
      <a:lvl5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01168" indent="-237744" algn="l" rtl="0" eaLnBrk="1" fontAlgn="base" hangingPunct="1">
        <a:spcBef>
          <a:spcPts val="563"/>
        </a:spcBef>
        <a:spcAft>
          <a:spcPct val="0"/>
        </a:spcAft>
        <a:buClr>
          <a:schemeClr val="tx1"/>
        </a:buClr>
        <a:buSzPct val="100000"/>
        <a:buFont typeface="Arial" pitchFamily="-110" charset="0"/>
        <a:buChar char="•"/>
        <a:defRPr sz="2100">
          <a:solidFill>
            <a:schemeClr val="tx1"/>
          </a:solidFill>
          <a:latin typeface="+mn-lt"/>
          <a:ea typeface="+mn-ea"/>
          <a:cs typeface="+mn-cs"/>
          <a:sym typeface="Arial" pitchFamily="-110" charset="0"/>
        </a:defRPr>
      </a:lvl1pPr>
      <a:lvl2pPr marL="457200" indent="-228600" algn="l" rtl="0" eaLnBrk="1" fontAlgn="base" hangingPunct="1">
        <a:spcBef>
          <a:spcPts val="450"/>
        </a:spcBef>
        <a:spcAft>
          <a:spcPct val="0"/>
        </a:spcAft>
        <a:buClr>
          <a:schemeClr val="tx1"/>
        </a:buClr>
        <a:buSzPct val="100000"/>
        <a:buFont typeface="Arial" pitchFamily="-110" charset="0"/>
        <a:buChar char="–"/>
        <a:defRPr>
          <a:solidFill>
            <a:schemeClr val="tx1"/>
          </a:solidFill>
          <a:latin typeface="+mn-lt"/>
          <a:ea typeface="+mn-ea"/>
          <a:cs typeface="+mn-cs"/>
          <a:sym typeface="Arial" pitchFamily="-110" charset="0"/>
        </a:defRPr>
      </a:lvl2pPr>
      <a:lvl3pPr marL="766763" indent="-188913" algn="l" rtl="0" eaLnBrk="1" fontAlgn="base" hangingPunct="1">
        <a:spcBef>
          <a:spcPts val="375"/>
        </a:spcBef>
        <a:spcAft>
          <a:spcPct val="0"/>
        </a:spcAft>
        <a:buClr>
          <a:schemeClr val="tx1"/>
        </a:buClr>
        <a:buSzPct val="100000"/>
        <a:buFont typeface="Arial" pitchFamily="-110" charset="0"/>
        <a:buChar char="•"/>
        <a:defRPr sz="1400">
          <a:solidFill>
            <a:schemeClr val="tx1"/>
          </a:solidFill>
          <a:latin typeface="+mn-lt"/>
          <a:ea typeface="+mn-ea"/>
          <a:cs typeface="+mn-cs"/>
          <a:sym typeface="Arial" pitchFamily="-110" charset="0"/>
        </a:defRPr>
      </a:lvl3pPr>
      <a:lvl4pPr marL="1022350" indent="-188913" algn="l" rtl="0" eaLnBrk="1" fontAlgn="base" hangingPunct="1">
        <a:spcBef>
          <a:spcPts val="375"/>
        </a:spcBef>
        <a:spcAft>
          <a:spcPct val="0"/>
        </a:spcAft>
        <a:buClr>
          <a:schemeClr val="tx1"/>
        </a:buClr>
        <a:buSzPct val="100000"/>
        <a:buFont typeface="Arial" pitchFamily="-110" charset="0"/>
        <a:buChar char="–"/>
        <a:defRPr sz="1100">
          <a:solidFill>
            <a:schemeClr val="tx1"/>
          </a:solidFill>
          <a:latin typeface="+mn-lt"/>
          <a:ea typeface="+mn-ea"/>
          <a:cs typeface="+mn-cs"/>
          <a:sym typeface="Arial" pitchFamily="-110" charset="0"/>
        </a:defRPr>
      </a:lvl4pPr>
      <a:lvl5pPr marL="1279525" indent="-188913" algn="l" rtl="0" eaLnBrk="1" fontAlgn="base" hangingPunct="1">
        <a:spcBef>
          <a:spcPts val="375"/>
        </a:spcBef>
        <a:spcAft>
          <a:spcPct val="0"/>
        </a:spcAft>
        <a:buClr>
          <a:schemeClr val="tx1"/>
        </a:buClr>
        <a:buSzPct val="100000"/>
        <a:buFont typeface="Arial" pitchFamily="-110" charset="0"/>
        <a:buChar char="»"/>
        <a:defRPr sz="900">
          <a:solidFill>
            <a:schemeClr val="tx1"/>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806450"/>
            <a:ext cx="8231188" cy="114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title style</a:t>
            </a:r>
          </a:p>
        </p:txBody>
      </p:sp>
      <p:sp>
        <p:nvSpPr>
          <p:cNvPr id="10243" name="Rectangle 2"/>
          <p:cNvSpPr>
            <a:spLocks noGrp="1" noChangeArrowheads="1"/>
          </p:cNvSpPr>
          <p:nvPr>
            <p:ph type="body" idx="1"/>
          </p:nvPr>
        </p:nvSpPr>
        <p:spPr bwMode="auto">
          <a:xfrm>
            <a:off x="457200" y="1804988"/>
            <a:ext cx="8231188" cy="437197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sym typeface="Arial" pitchFamily="-110" charset="0"/>
              </a:rPr>
              <a:t>Click to edit Master text styles</a:t>
            </a:r>
          </a:p>
          <a:p>
            <a:pPr lvl="1"/>
            <a:r>
              <a:rPr lang="en-US">
                <a:sym typeface="Arial" pitchFamily="-110" charset="0"/>
              </a:rPr>
              <a:t>Second level</a:t>
            </a:r>
          </a:p>
          <a:p>
            <a:pPr lvl="2"/>
            <a:r>
              <a:rPr lang="en-US">
                <a:sym typeface="Arial" pitchFamily="-110" charset="0"/>
              </a:rPr>
              <a:t>Third level</a:t>
            </a:r>
          </a:p>
          <a:p>
            <a:pPr lvl="3"/>
            <a:r>
              <a:rPr lang="en-US">
                <a:sym typeface="Arial" pitchFamily="-110" charset="0"/>
              </a:rPr>
              <a:t>Fourth level</a:t>
            </a:r>
          </a:p>
          <a:p>
            <a:pPr lvl="4"/>
            <a:r>
              <a:rPr lang="en-US">
                <a:sym typeface="Arial" pitchFamily="-110" charset="0"/>
              </a:rPr>
              <a:t>Fifth level</a:t>
            </a:r>
            <a:endParaRPr lang="en-US" dirty="0">
              <a:sym typeface="Arial" pitchFamily="-110" charset="0"/>
            </a:endParaRPr>
          </a:p>
        </p:txBody>
      </p:sp>
      <p:sp>
        <p:nvSpPr>
          <p:cNvPr id="5" name="Footer Placeholder 4"/>
          <p:cNvSpPr>
            <a:spLocks noGrp="1"/>
          </p:cNvSpPr>
          <p:nvPr>
            <p:ph type="ftr" sz="quarter" idx="3"/>
          </p:nvPr>
        </p:nvSpPr>
        <p:spPr>
          <a:xfrm>
            <a:off x="457200" y="314324"/>
            <a:ext cx="8231188" cy="219075"/>
          </a:xfrm>
          <a:prstGeom prst="rect">
            <a:avLst/>
          </a:prstGeom>
        </p:spPr>
        <p:txBody>
          <a:bodyPr vert="horz" wrap="square" lIns="0" tIns="0" rIns="0" bIns="0" numCol="1" anchor="ctr" anchorCtr="0" compatLnSpc="1">
            <a:prstTxWarp prst="textNoShape">
              <a:avLst/>
            </a:prstTxWarp>
          </a:bodyPr>
          <a:lstStyle>
            <a:lvl1pPr>
              <a:defRPr sz="1200">
                <a:solidFill>
                  <a:srgbClr val="F30617"/>
                </a:solidFill>
              </a:defRPr>
            </a:lvl1pPr>
          </a:lstStyle>
          <a:p>
            <a:pPr>
              <a:defRPr/>
            </a:pPr>
            <a:endParaRPr lang="en-US" dirty="0">
              <a:latin typeface="Arial"/>
              <a:ea typeface="ヒラギノ角ゴ ProN W3"/>
            </a:endParaRPr>
          </a:p>
        </p:txBody>
      </p:sp>
      <p:sp>
        <p:nvSpPr>
          <p:cNvPr id="6" name="Slide Number Placeholder 5"/>
          <p:cNvSpPr>
            <a:spLocks noGrp="1"/>
          </p:cNvSpPr>
          <p:nvPr>
            <p:ph type="sldNum" sz="quarter" idx="4"/>
          </p:nvPr>
        </p:nvSpPr>
        <p:spPr>
          <a:xfrm>
            <a:off x="8348663" y="6300788"/>
            <a:ext cx="331787" cy="555625"/>
          </a:xfrm>
          <a:prstGeom prst="rect">
            <a:avLst/>
          </a:prstGeom>
        </p:spPr>
        <p:txBody>
          <a:bodyPr vert="horz" wrap="square" lIns="0" tIns="0" rIns="0" bIns="0" numCol="1" anchor="ctr" anchorCtr="0" compatLnSpc="1">
            <a:prstTxWarp prst="textNoShape">
              <a:avLst/>
            </a:prstTxWarp>
          </a:bodyPr>
          <a:lstStyle>
            <a:lvl1pPr algn="r">
              <a:defRPr sz="800" smtClean="0">
                <a:solidFill>
                  <a:srgbClr val="777777"/>
                </a:solidFill>
              </a:defRPr>
            </a:lvl1pPr>
          </a:lstStyle>
          <a:p>
            <a:pPr>
              <a:defRPr/>
            </a:pPr>
            <a:fld id="{D73BBFCD-00F6-EC4A-B166-CC5D66FD460E}" type="slidenum">
              <a:rPr lang="en-US">
                <a:latin typeface="Arial"/>
                <a:ea typeface="ヒラギノ角ゴ ProN W3"/>
              </a:rPr>
              <a:pPr>
                <a:defRPr/>
              </a:pPr>
              <a:t>‹#›</a:t>
            </a:fld>
            <a:endParaRPr lang="en-US" dirty="0">
              <a:latin typeface="Arial"/>
              <a:ea typeface="ヒラギノ角ゴ ProN W3"/>
            </a:endParaRPr>
          </a:p>
        </p:txBody>
      </p:sp>
      <p:pic>
        <p:nvPicPr>
          <p:cNvPr id="8" name="Picture 2"/>
          <p:cNvPicPr>
            <a:picLocks noChangeAspect="1" noChangeArrowheads="1"/>
          </p:cNvPicPr>
          <p:nvPr/>
        </p:nvPicPr>
        <p:blipFill>
          <a:blip r:embed="rId8" cstate="print"/>
          <a:srcRect/>
          <a:stretch>
            <a:fillRect/>
          </a:stretch>
        </p:blipFill>
        <p:spPr bwMode="auto">
          <a:xfrm>
            <a:off x="352955" y="6383867"/>
            <a:ext cx="3141870" cy="40407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transition/>
  <p:hf hdr="0" ftr="0" dt="0"/>
  <p:txStyles>
    <p:titleStyle>
      <a:lvl1pPr algn="l" rtl="0" eaLnBrk="1" fontAlgn="base" hangingPunct="1">
        <a:spcBef>
          <a:spcPct val="0"/>
        </a:spcBef>
        <a:spcAft>
          <a:spcPct val="0"/>
        </a:spcAft>
        <a:defRPr sz="3400">
          <a:solidFill>
            <a:srgbClr val="F30617"/>
          </a:solidFill>
          <a:latin typeface="Georgia"/>
          <a:ea typeface="+mj-ea"/>
          <a:cs typeface="Georgia"/>
          <a:sym typeface="Arial" pitchFamily="-110" charset="0"/>
        </a:defRPr>
      </a:lvl1pPr>
      <a:lvl2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2pPr>
      <a:lvl3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3pPr>
      <a:lvl4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4pPr>
      <a:lvl5pPr algn="l" rtl="0" eaLnBrk="1" fontAlgn="base" hangingPunct="1">
        <a:spcBef>
          <a:spcPct val="0"/>
        </a:spcBef>
        <a:spcAft>
          <a:spcPct val="0"/>
        </a:spcAft>
        <a:defRPr sz="3400">
          <a:solidFill>
            <a:srgbClr val="F30617"/>
          </a:solidFill>
          <a:latin typeface="Georgia" pitchFamily="-110" charset="0"/>
          <a:ea typeface="ヒラギノ角ゴ ProN W6" pitchFamily="-110" charset="-128"/>
          <a:cs typeface="ヒラギノ角ゴ ProN W6" pitchFamily="-110" charset="-128"/>
          <a:sym typeface="Arial" pitchFamily="-110" charset="0"/>
        </a:defRPr>
      </a:lvl5pPr>
      <a:lvl6pPr marL="287979"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6pPr>
      <a:lvl7pPr marL="575957"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7pPr>
      <a:lvl8pPr marL="863936"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8pPr>
      <a:lvl9pPr marL="1151914" algn="l" rtl="0" eaLnBrk="1" fontAlgn="base" hangingPunct="1">
        <a:spcBef>
          <a:spcPct val="0"/>
        </a:spcBef>
        <a:spcAft>
          <a:spcPct val="0"/>
        </a:spcAft>
        <a:defRPr sz="2600" b="1">
          <a:solidFill>
            <a:srgbClr val="F30617"/>
          </a:solidFill>
          <a:latin typeface="Arial" pitchFamily="-110" charset="0"/>
          <a:ea typeface="ヒラギノ角ゴ ProN W6" pitchFamily="-110" charset="-128"/>
          <a:cs typeface="ヒラギノ角ゴ ProN W6" pitchFamily="-110" charset="-128"/>
          <a:sym typeface="Arial" pitchFamily="-110" charset="0"/>
        </a:defRPr>
      </a:lvl9pPr>
    </p:titleStyle>
    <p:bodyStyle>
      <a:lvl1pPr marL="201168" indent="-237744" algn="l" rtl="0" eaLnBrk="1" fontAlgn="base" hangingPunct="1">
        <a:spcBef>
          <a:spcPts val="563"/>
        </a:spcBef>
        <a:spcAft>
          <a:spcPct val="0"/>
        </a:spcAft>
        <a:buClr>
          <a:schemeClr val="tx1"/>
        </a:buClr>
        <a:buSzPct val="100000"/>
        <a:buFont typeface="Arial" pitchFamily="-110" charset="0"/>
        <a:buChar char="•"/>
        <a:defRPr sz="2100">
          <a:solidFill>
            <a:schemeClr val="tx1"/>
          </a:solidFill>
          <a:latin typeface="+mn-lt"/>
          <a:ea typeface="+mn-ea"/>
          <a:cs typeface="+mn-cs"/>
          <a:sym typeface="Arial" pitchFamily="-110" charset="0"/>
        </a:defRPr>
      </a:lvl1pPr>
      <a:lvl2pPr marL="457200" indent="-228600" algn="l" rtl="0" eaLnBrk="1" fontAlgn="base" hangingPunct="1">
        <a:spcBef>
          <a:spcPts val="450"/>
        </a:spcBef>
        <a:spcAft>
          <a:spcPct val="0"/>
        </a:spcAft>
        <a:buClr>
          <a:schemeClr val="tx1"/>
        </a:buClr>
        <a:buSzPct val="100000"/>
        <a:buFont typeface="Arial" pitchFamily="-110" charset="0"/>
        <a:buChar char="–"/>
        <a:defRPr>
          <a:solidFill>
            <a:schemeClr val="tx1"/>
          </a:solidFill>
          <a:latin typeface="+mn-lt"/>
          <a:ea typeface="+mn-ea"/>
          <a:cs typeface="+mn-cs"/>
          <a:sym typeface="Arial" pitchFamily="-110" charset="0"/>
        </a:defRPr>
      </a:lvl2pPr>
      <a:lvl3pPr marL="766763" indent="-188913" algn="l" rtl="0" eaLnBrk="1" fontAlgn="base" hangingPunct="1">
        <a:spcBef>
          <a:spcPts val="375"/>
        </a:spcBef>
        <a:spcAft>
          <a:spcPct val="0"/>
        </a:spcAft>
        <a:buClr>
          <a:schemeClr val="tx1"/>
        </a:buClr>
        <a:buSzPct val="100000"/>
        <a:buFont typeface="Arial" pitchFamily="-110" charset="0"/>
        <a:buChar char="•"/>
        <a:defRPr sz="1400">
          <a:solidFill>
            <a:schemeClr val="tx1"/>
          </a:solidFill>
          <a:latin typeface="+mn-lt"/>
          <a:ea typeface="+mn-ea"/>
          <a:cs typeface="+mn-cs"/>
          <a:sym typeface="Arial" pitchFamily="-110" charset="0"/>
        </a:defRPr>
      </a:lvl3pPr>
      <a:lvl4pPr marL="1022350" indent="-188913" algn="l" rtl="0" eaLnBrk="1" fontAlgn="base" hangingPunct="1">
        <a:spcBef>
          <a:spcPts val="375"/>
        </a:spcBef>
        <a:spcAft>
          <a:spcPct val="0"/>
        </a:spcAft>
        <a:buClr>
          <a:schemeClr val="tx1"/>
        </a:buClr>
        <a:buSzPct val="100000"/>
        <a:buFont typeface="Arial" pitchFamily="-110" charset="0"/>
        <a:buChar char="–"/>
        <a:defRPr sz="1100">
          <a:solidFill>
            <a:schemeClr val="tx1"/>
          </a:solidFill>
          <a:latin typeface="+mn-lt"/>
          <a:ea typeface="+mn-ea"/>
          <a:cs typeface="+mn-cs"/>
          <a:sym typeface="Arial" pitchFamily="-110" charset="0"/>
        </a:defRPr>
      </a:lvl4pPr>
      <a:lvl5pPr marL="1279525" indent="-188913" algn="l" rtl="0" eaLnBrk="1" fontAlgn="base" hangingPunct="1">
        <a:spcBef>
          <a:spcPts val="375"/>
        </a:spcBef>
        <a:spcAft>
          <a:spcPct val="0"/>
        </a:spcAft>
        <a:buClr>
          <a:schemeClr val="tx1"/>
        </a:buClr>
        <a:buSzPct val="100000"/>
        <a:buFont typeface="Arial" pitchFamily="-110" charset="0"/>
        <a:buChar char="»"/>
        <a:defRPr sz="900">
          <a:solidFill>
            <a:schemeClr val="tx1"/>
          </a:solidFill>
          <a:latin typeface="+mn-lt"/>
          <a:ea typeface="+mn-ea"/>
          <a:cs typeface="+mn-cs"/>
          <a:sym typeface="Arial" pitchFamily="-110" charset="0"/>
        </a:defRPr>
      </a:lvl5pPr>
      <a:lvl6pPr marL="1775869"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3847"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1826"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39803" indent="-191986" algn="l" rtl="0" eaLnBrk="1" fontAlgn="base" hangingPunct="1">
        <a:spcBef>
          <a:spcPts val="379"/>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p:bodyStyle>
    <p:otherStyle>
      <a:defPPr>
        <a:defRPr lang="en-US"/>
      </a:defPPr>
      <a:lvl1pPr marL="0" algn="l" defTabSz="287979" rtl="0" eaLnBrk="1" latinLnBrk="0" hangingPunct="1">
        <a:defRPr sz="1100" kern="1200">
          <a:solidFill>
            <a:schemeClr val="tx1"/>
          </a:solidFill>
          <a:latin typeface="+mn-lt"/>
          <a:ea typeface="+mn-ea"/>
          <a:cs typeface="+mn-cs"/>
        </a:defRPr>
      </a:lvl1pPr>
      <a:lvl2pPr marL="287979" algn="l" defTabSz="287979" rtl="0" eaLnBrk="1" latinLnBrk="0" hangingPunct="1">
        <a:defRPr sz="1100" kern="1200">
          <a:solidFill>
            <a:schemeClr val="tx1"/>
          </a:solidFill>
          <a:latin typeface="+mn-lt"/>
          <a:ea typeface="+mn-ea"/>
          <a:cs typeface="+mn-cs"/>
        </a:defRPr>
      </a:lvl2pPr>
      <a:lvl3pPr marL="575957" algn="l" defTabSz="287979" rtl="0" eaLnBrk="1" latinLnBrk="0" hangingPunct="1">
        <a:defRPr sz="1100" kern="1200">
          <a:solidFill>
            <a:schemeClr val="tx1"/>
          </a:solidFill>
          <a:latin typeface="+mn-lt"/>
          <a:ea typeface="+mn-ea"/>
          <a:cs typeface="+mn-cs"/>
        </a:defRPr>
      </a:lvl3pPr>
      <a:lvl4pPr marL="863936" algn="l" defTabSz="287979" rtl="0" eaLnBrk="1" latinLnBrk="0" hangingPunct="1">
        <a:defRPr sz="1100" kern="1200">
          <a:solidFill>
            <a:schemeClr val="tx1"/>
          </a:solidFill>
          <a:latin typeface="+mn-lt"/>
          <a:ea typeface="+mn-ea"/>
          <a:cs typeface="+mn-cs"/>
        </a:defRPr>
      </a:lvl4pPr>
      <a:lvl5pPr marL="1151914" algn="l" defTabSz="287979" rtl="0" eaLnBrk="1" latinLnBrk="0" hangingPunct="1">
        <a:defRPr sz="1100" kern="1200">
          <a:solidFill>
            <a:schemeClr val="tx1"/>
          </a:solidFill>
          <a:latin typeface="+mn-lt"/>
          <a:ea typeface="+mn-ea"/>
          <a:cs typeface="+mn-cs"/>
        </a:defRPr>
      </a:lvl5pPr>
      <a:lvl6pPr marL="1439892" algn="l" defTabSz="287979" rtl="0" eaLnBrk="1" latinLnBrk="0" hangingPunct="1">
        <a:defRPr sz="1100" kern="1200">
          <a:solidFill>
            <a:schemeClr val="tx1"/>
          </a:solidFill>
          <a:latin typeface="+mn-lt"/>
          <a:ea typeface="+mn-ea"/>
          <a:cs typeface="+mn-cs"/>
        </a:defRPr>
      </a:lvl6pPr>
      <a:lvl7pPr marL="1727872" algn="l" defTabSz="287979" rtl="0" eaLnBrk="1" latinLnBrk="0" hangingPunct="1">
        <a:defRPr sz="1100" kern="1200">
          <a:solidFill>
            <a:schemeClr val="tx1"/>
          </a:solidFill>
          <a:latin typeface="+mn-lt"/>
          <a:ea typeface="+mn-ea"/>
          <a:cs typeface="+mn-cs"/>
        </a:defRPr>
      </a:lvl7pPr>
      <a:lvl8pPr marL="2015848" algn="l" defTabSz="287979" rtl="0" eaLnBrk="1" latinLnBrk="0" hangingPunct="1">
        <a:defRPr sz="1100" kern="1200">
          <a:solidFill>
            <a:schemeClr val="tx1"/>
          </a:solidFill>
          <a:latin typeface="+mn-lt"/>
          <a:ea typeface="+mn-ea"/>
          <a:cs typeface="+mn-cs"/>
        </a:defRPr>
      </a:lvl8pPr>
      <a:lvl9pPr marL="2303828" algn="l" defTabSz="287979"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36525" y="0"/>
            <a:ext cx="80724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GB"/>
          </a:p>
        </p:txBody>
      </p:sp>
      <p:sp>
        <p:nvSpPr>
          <p:cNvPr id="1027" name="Espace réservé du texte 2"/>
          <p:cNvSpPr>
            <a:spLocks noGrp="1"/>
          </p:cNvSpPr>
          <p:nvPr>
            <p:ph type="body" idx="1"/>
          </p:nvPr>
        </p:nvSpPr>
        <p:spPr bwMode="auto">
          <a:xfrm>
            <a:off x="457200" y="1341438"/>
            <a:ext cx="84947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1028" name="Imag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3150" y="5849938"/>
            <a:ext cx="145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algn="l" rtl="0" eaLnBrk="0" fontAlgn="base" hangingPunct="0">
        <a:lnSpc>
          <a:spcPct val="95000"/>
        </a:lnSpc>
        <a:spcBef>
          <a:spcPct val="0"/>
        </a:spcBef>
        <a:spcAft>
          <a:spcPct val="0"/>
        </a:spcAft>
        <a:defRPr sz="2800" kern="1200">
          <a:solidFill>
            <a:schemeClr val="bg2"/>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2pPr>
      <a:lvl3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3pPr>
      <a:lvl4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4pPr>
      <a:lvl5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61950" indent="-361950" algn="l" rtl="0" eaLnBrk="0" fontAlgn="base" hangingPunct="0">
        <a:lnSpc>
          <a:spcPct val="95000"/>
        </a:lnSpc>
        <a:spcBef>
          <a:spcPts val="600"/>
        </a:spcBef>
        <a:spcAft>
          <a:spcPts val="600"/>
        </a:spcAft>
        <a:buSzPct val="120000"/>
        <a:buBlip>
          <a:blip r:embed="rId11"/>
        </a:buBlip>
        <a:defRPr sz="2200" kern="1200">
          <a:solidFill>
            <a:schemeClr val="tx1"/>
          </a:solidFill>
          <a:latin typeface="Arial" pitchFamily="34" charset="0"/>
          <a:ea typeface="+mn-ea"/>
          <a:cs typeface="+mn-cs"/>
        </a:defRPr>
      </a:lvl1pPr>
      <a:lvl2pPr marL="742950" indent="-285750" algn="l" rtl="0" eaLnBrk="0" fontAlgn="base" hangingPunct="0">
        <a:lnSpc>
          <a:spcPct val="95000"/>
        </a:lnSpc>
        <a:spcBef>
          <a:spcPts val="600"/>
        </a:spcBef>
        <a:spcAft>
          <a:spcPts val="600"/>
        </a:spcAft>
        <a:buClr>
          <a:schemeClr val="tx1"/>
        </a:buClr>
        <a:buSzPct val="70000"/>
        <a:buFont typeface="Wingdings" pitchFamily="2" charset="2"/>
        <a:buChar char=""/>
        <a:defRPr sz="2000" kern="1200">
          <a:solidFill>
            <a:schemeClr val="tx1"/>
          </a:solidFill>
          <a:latin typeface="Arial" pitchFamily="34" charset="0"/>
          <a:ea typeface="+mn-ea"/>
          <a:cs typeface="+mn-cs"/>
        </a:defRPr>
      </a:lvl2pPr>
      <a:lvl3pPr marL="1143000" indent="-228600" algn="l" rtl="0" eaLnBrk="0" fontAlgn="base" hangingPunct="0">
        <a:lnSpc>
          <a:spcPct val="95000"/>
        </a:lnSpc>
        <a:spcBef>
          <a:spcPts val="600"/>
        </a:spcBef>
        <a:spcAft>
          <a:spcPts val="600"/>
        </a:spcAft>
        <a:buFont typeface="Arial" pitchFamily="34" charset="0"/>
        <a:buChar char="•"/>
        <a:defRPr kern="1200">
          <a:solidFill>
            <a:schemeClr val="tx1"/>
          </a:solidFill>
          <a:latin typeface="Arial" pitchFamily="34" charset="0"/>
          <a:ea typeface="+mn-ea"/>
          <a:cs typeface="+mn-cs"/>
        </a:defRPr>
      </a:lvl3pPr>
      <a:lvl4pPr marL="1600200" indent="-228600" algn="l" rtl="0" eaLnBrk="0" fontAlgn="base" hangingPunct="0">
        <a:lnSpc>
          <a:spcPct val="95000"/>
        </a:lnSpc>
        <a:spcBef>
          <a:spcPts val="600"/>
        </a:spcBef>
        <a:spcAft>
          <a:spcPts val="600"/>
        </a:spcAft>
        <a:buFont typeface="Arial" pitchFamily="34" charset="0"/>
        <a:buChar char="–"/>
        <a:defRPr sz="1600" kern="1200">
          <a:solidFill>
            <a:schemeClr val="tx1"/>
          </a:solidFill>
          <a:latin typeface="Arial" pitchFamily="34" charset="0"/>
          <a:ea typeface="+mn-ea"/>
          <a:cs typeface="+mn-cs"/>
        </a:defRPr>
      </a:lvl4pPr>
      <a:lvl5pPr marL="2057400" indent="-228600" algn="l" rtl="0" eaLnBrk="0" fontAlgn="base" hangingPunct="0">
        <a:lnSpc>
          <a:spcPct val="95000"/>
        </a:lnSpc>
        <a:spcBef>
          <a:spcPts val="600"/>
        </a:spcBef>
        <a:spcAft>
          <a:spcPts val="600"/>
        </a:spcAft>
        <a:buFont typeface="Arial" pitchFamily="34" charset="0"/>
        <a:buChar char="»"/>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136525" y="0"/>
            <a:ext cx="80724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t>Modifiez le style du titre</a:t>
            </a:r>
            <a:endParaRPr lang="en-GB"/>
          </a:p>
        </p:txBody>
      </p:sp>
      <p:sp>
        <p:nvSpPr>
          <p:cNvPr id="1027" name="Espace réservé du texte 2"/>
          <p:cNvSpPr>
            <a:spLocks noGrp="1"/>
          </p:cNvSpPr>
          <p:nvPr>
            <p:ph type="body" idx="1"/>
          </p:nvPr>
        </p:nvSpPr>
        <p:spPr bwMode="auto">
          <a:xfrm>
            <a:off x="457200" y="1341438"/>
            <a:ext cx="84947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pic>
        <p:nvPicPr>
          <p:cNvPr id="1028" name="Imag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23150" y="5849938"/>
            <a:ext cx="1455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0509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hf hdr="0" ftr="0" dt="0"/>
  <p:txStyles>
    <p:titleStyle>
      <a:lvl1pPr algn="l" rtl="0" eaLnBrk="0" fontAlgn="base" hangingPunct="0">
        <a:lnSpc>
          <a:spcPct val="95000"/>
        </a:lnSpc>
        <a:spcBef>
          <a:spcPct val="0"/>
        </a:spcBef>
        <a:spcAft>
          <a:spcPct val="0"/>
        </a:spcAft>
        <a:defRPr sz="2800" kern="1200">
          <a:solidFill>
            <a:schemeClr val="bg2"/>
          </a:solidFill>
          <a:latin typeface="Arial" pitchFamily="34" charset="0"/>
          <a:ea typeface="+mj-ea"/>
          <a:cs typeface="Arial" pitchFamily="34" charset="0"/>
        </a:defRPr>
      </a:lvl1pPr>
      <a:lvl2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2pPr>
      <a:lvl3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3pPr>
      <a:lvl4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4pPr>
      <a:lvl5pPr algn="l" rtl="0" eaLnBrk="0" fontAlgn="base" hangingPunct="0">
        <a:lnSpc>
          <a:spcPct val="95000"/>
        </a:lnSpc>
        <a:spcBef>
          <a:spcPct val="0"/>
        </a:spcBef>
        <a:spcAft>
          <a:spcPct val="0"/>
        </a:spcAft>
        <a:defRPr sz="2800">
          <a:solidFill>
            <a:schemeClr val="bg2"/>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61950" indent="-361950" algn="l" rtl="0" eaLnBrk="0" fontAlgn="base" hangingPunct="0">
        <a:lnSpc>
          <a:spcPct val="95000"/>
        </a:lnSpc>
        <a:spcBef>
          <a:spcPts val="600"/>
        </a:spcBef>
        <a:spcAft>
          <a:spcPts val="600"/>
        </a:spcAft>
        <a:buSzPct val="120000"/>
        <a:buBlip>
          <a:blip r:embed="rId12"/>
        </a:buBlip>
        <a:defRPr sz="2200" kern="1200">
          <a:solidFill>
            <a:schemeClr val="tx1"/>
          </a:solidFill>
          <a:latin typeface="Arial" pitchFamily="34" charset="0"/>
          <a:ea typeface="+mn-ea"/>
          <a:cs typeface="+mn-cs"/>
        </a:defRPr>
      </a:lvl1pPr>
      <a:lvl2pPr marL="742950" indent="-285750" algn="l" rtl="0" eaLnBrk="0" fontAlgn="base" hangingPunct="0">
        <a:lnSpc>
          <a:spcPct val="95000"/>
        </a:lnSpc>
        <a:spcBef>
          <a:spcPts val="600"/>
        </a:spcBef>
        <a:spcAft>
          <a:spcPts val="600"/>
        </a:spcAft>
        <a:buClr>
          <a:schemeClr val="tx1"/>
        </a:buClr>
        <a:buSzPct val="70000"/>
        <a:buFont typeface="Wingdings" pitchFamily="2" charset="2"/>
        <a:buChar char=""/>
        <a:defRPr sz="2000" kern="1200">
          <a:solidFill>
            <a:schemeClr val="tx1"/>
          </a:solidFill>
          <a:latin typeface="Arial" pitchFamily="34" charset="0"/>
          <a:ea typeface="+mn-ea"/>
          <a:cs typeface="+mn-cs"/>
        </a:defRPr>
      </a:lvl2pPr>
      <a:lvl3pPr marL="1143000" indent="-228600" algn="l" rtl="0" eaLnBrk="0" fontAlgn="base" hangingPunct="0">
        <a:lnSpc>
          <a:spcPct val="95000"/>
        </a:lnSpc>
        <a:spcBef>
          <a:spcPts val="600"/>
        </a:spcBef>
        <a:spcAft>
          <a:spcPts val="600"/>
        </a:spcAft>
        <a:buFont typeface="Arial" pitchFamily="34" charset="0"/>
        <a:buChar char="•"/>
        <a:defRPr kern="1200">
          <a:solidFill>
            <a:schemeClr val="tx1"/>
          </a:solidFill>
          <a:latin typeface="Arial" pitchFamily="34" charset="0"/>
          <a:ea typeface="+mn-ea"/>
          <a:cs typeface="+mn-cs"/>
        </a:defRPr>
      </a:lvl3pPr>
      <a:lvl4pPr marL="1600200" indent="-228600" algn="l" rtl="0" eaLnBrk="0" fontAlgn="base" hangingPunct="0">
        <a:lnSpc>
          <a:spcPct val="95000"/>
        </a:lnSpc>
        <a:spcBef>
          <a:spcPts val="600"/>
        </a:spcBef>
        <a:spcAft>
          <a:spcPts val="600"/>
        </a:spcAft>
        <a:buFont typeface="Arial" pitchFamily="34" charset="0"/>
        <a:buChar char="–"/>
        <a:defRPr sz="1600" kern="1200">
          <a:solidFill>
            <a:schemeClr val="tx1"/>
          </a:solidFill>
          <a:latin typeface="Arial" pitchFamily="34" charset="0"/>
          <a:ea typeface="+mn-ea"/>
          <a:cs typeface="+mn-cs"/>
        </a:defRPr>
      </a:lvl4pPr>
      <a:lvl5pPr marL="2057400" indent="-228600" algn="l" rtl="0" eaLnBrk="0" fontAlgn="base" hangingPunct="0">
        <a:lnSpc>
          <a:spcPct val="95000"/>
        </a:lnSpc>
        <a:spcBef>
          <a:spcPts val="600"/>
        </a:spcBef>
        <a:spcAft>
          <a:spcPts val="600"/>
        </a:spcAft>
        <a:buFont typeface="Arial" pitchFamily="34" charset="0"/>
        <a:buChar char="»"/>
        <a:defRPr sz="1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000" dirty="0"/>
              <a:t>Oats in Skin Care</a:t>
            </a:r>
          </a:p>
        </p:txBody>
      </p:sp>
      <p:sp>
        <p:nvSpPr>
          <p:cNvPr id="4" name="Title 3"/>
          <p:cNvSpPr>
            <a:spLocks noGrp="1"/>
          </p:cNvSpPr>
          <p:nvPr>
            <p:ph type="ctrTitle"/>
          </p:nvPr>
        </p:nvSpPr>
        <p:spPr/>
        <p:txBody>
          <a:bodyPr/>
          <a:lstStyle/>
          <a:p>
            <a:r>
              <a:rPr lang="en-US" dirty="0"/>
              <a:t>USE OF OATS IN SKIN CARE</a:t>
            </a:r>
          </a:p>
        </p:txBody>
      </p:sp>
    </p:spTree>
    <p:extLst>
      <p:ext uri="{BB962C8B-B14F-4D97-AF65-F5344CB8AC3E}">
        <p14:creationId xmlns:p14="http://schemas.microsoft.com/office/powerpoint/2010/main" val="3571963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Composition of Oat Lipids</a:t>
            </a:r>
          </a:p>
        </p:txBody>
      </p:sp>
      <p:sp>
        <p:nvSpPr>
          <p:cNvPr id="41987" name="Rectangle 3"/>
          <p:cNvSpPr>
            <a:spLocks noGrp="1" noChangeArrowheads="1"/>
          </p:cNvSpPr>
          <p:nvPr>
            <p:ph type="body" idx="1"/>
          </p:nvPr>
        </p:nvSpPr>
        <p:spPr/>
        <p:txBody>
          <a:bodyPr/>
          <a:lstStyle/>
          <a:p>
            <a:r>
              <a:rPr lang="en-US" dirty="0"/>
              <a:t>Total lipid content of oats: from 2%–11.8% dry weight</a:t>
            </a:r>
          </a:p>
          <a:p>
            <a:r>
              <a:rPr lang="en-US" dirty="0"/>
              <a:t>Triglycerides</a:t>
            </a:r>
          </a:p>
          <a:p>
            <a:r>
              <a:rPr lang="en-US" dirty="0"/>
              <a:t>Phospholipids</a:t>
            </a:r>
          </a:p>
          <a:p>
            <a:r>
              <a:rPr lang="en-US" dirty="0"/>
              <a:t>Lecithin</a:t>
            </a:r>
          </a:p>
          <a:p>
            <a:r>
              <a:rPr lang="en-US" dirty="0"/>
              <a:t>Glycolipids</a:t>
            </a:r>
          </a:p>
          <a:p>
            <a:r>
              <a:rPr lang="en-US" dirty="0"/>
              <a:t>Free fatty acids</a:t>
            </a:r>
          </a:p>
          <a:p>
            <a:pPr lvl="1"/>
            <a:r>
              <a:rPr lang="en-US" dirty="0"/>
              <a:t>Oleic, Linoleic, Palmitic, Stearic</a:t>
            </a:r>
          </a:p>
        </p:txBody>
      </p:sp>
      <p:sp>
        <p:nvSpPr>
          <p:cNvPr id="41988" name="Rectangle 4"/>
          <p:cNvSpPr>
            <a:spLocks noChangeArrowheads="1"/>
          </p:cNvSpPr>
          <p:nvPr/>
        </p:nvSpPr>
        <p:spPr bwMode="auto">
          <a:xfrm>
            <a:off x="304800" y="6369050"/>
            <a:ext cx="8775700" cy="184150"/>
          </a:xfrm>
          <a:prstGeom prst="rect">
            <a:avLst/>
          </a:prstGeom>
          <a:noFill/>
          <a:ln w="9525">
            <a:noFill/>
            <a:miter lim="800000"/>
            <a:headEnd/>
            <a:tailEnd/>
          </a:ln>
        </p:spPr>
        <p:txBody>
          <a:bodyPr lIns="0" tIns="0" rIns="0" bIns="0" anchor="b">
            <a:spAutoFit/>
          </a:bodyPr>
          <a:lstStyle/>
          <a:p>
            <a:pPr defTabSz="960438">
              <a:spcBef>
                <a:spcPct val="5000"/>
              </a:spcBef>
            </a:pPr>
            <a:r>
              <a:rPr lang="en-US" sz="1200" dirty="0">
                <a:cs typeface="Arial" pitchFamily="34" charset="0"/>
              </a:rPr>
              <a:t>Zhou M, et al. </a:t>
            </a:r>
            <a:r>
              <a:rPr lang="en-US" sz="1200" i="1" dirty="0">
                <a:cs typeface="Arial" pitchFamily="34" charset="0"/>
              </a:rPr>
              <a:t>J American Oil Chem Soc</a:t>
            </a:r>
            <a:r>
              <a:rPr lang="en-US" sz="1200" dirty="0">
                <a:cs typeface="Arial" pitchFamily="34" charset="0"/>
              </a:rPr>
              <a:t>. 1999;76(2):159-169.</a:t>
            </a:r>
          </a:p>
        </p:txBody>
      </p:sp>
    </p:spTree>
    <p:extLst>
      <p:ext uri="{BB962C8B-B14F-4D97-AF65-F5344CB8AC3E}">
        <p14:creationId xmlns:p14="http://schemas.microsoft.com/office/powerpoint/2010/main" val="34863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 y="0"/>
            <a:ext cx="6111875" cy="981075"/>
          </a:xfrm>
        </p:spPr>
        <p:txBody>
          <a:bodyPr/>
          <a:lstStyle/>
          <a:p>
            <a:r>
              <a:rPr lang="en-US" dirty="0"/>
              <a:t>Oat Oil Reduces TEWL Compared to Control Sites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0919278"/>
              </p:ext>
            </p:extLst>
          </p:nvPr>
        </p:nvGraphicFramePr>
        <p:xfrm>
          <a:off x="457200" y="1341438"/>
          <a:ext cx="7848600" cy="4690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324600"/>
            <a:ext cx="7315200" cy="461665"/>
          </a:xfrm>
          <a:prstGeom prst="rect">
            <a:avLst/>
          </a:prstGeom>
          <a:noFill/>
        </p:spPr>
        <p:txBody>
          <a:bodyPr wrap="square" rtlCol="0">
            <a:spAutoFit/>
          </a:bodyPr>
          <a:lstStyle/>
          <a:p>
            <a:r>
              <a:rPr lang="en-US" sz="1200" dirty="0"/>
              <a:t>Potter RC et al. US Patent 5620692. April 15, 1997.</a:t>
            </a:r>
          </a:p>
          <a:p>
            <a:endParaRPr lang="en-US" sz="1200" dirty="0"/>
          </a:p>
        </p:txBody>
      </p:sp>
      <p:sp>
        <p:nvSpPr>
          <p:cNvPr id="8" name="TextBox 7"/>
          <p:cNvSpPr txBox="1"/>
          <p:nvPr/>
        </p:nvSpPr>
        <p:spPr>
          <a:xfrm>
            <a:off x="457200" y="6031468"/>
            <a:ext cx="2271840" cy="276999"/>
          </a:xfrm>
          <a:prstGeom prst="rect">
            <a:avLst/>
          </a:prstGeom>
          <a:noFill/>
        </p:spPr>
        <p:txBody>
          <a:bodyPr wrap="none" rtlCol="0">
            <a:spAutoFit/>
          </a:bodyPr>
          <a:lstStyle/>
          <a:p>
            <a:r>
              <a:rPr lang="en-US" sz="1200" dirty="0">
                <a:solidFill>
                  <a:srgbClr val="000000"/>
                </a:solidFill>
              </a:rPr>
              <a:t>TEWL=transepidermal water loss.</a:t>
            </a:r>
          </a:p>
        </p:txBody>
      </p:sp>
    </p:spTree>
    <p:extLst>
      <p:ext uri="{BB962C8B-B14F-4D97-AF65-F5344CB8AC3E}">
        <p14:creationId xmlns:p14="http://schemas.microsoft.com/office/powerpoint/2010/main" val="310902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Whole Oat Oil Lipid Class Composition</a:t>
            </a:r>
          </a:p>
        </p:txBody>
      </p:sp>
      <p:sp>
        <p:nvSpPr>
          <p:cNvPr id="41988" name="Rectangle 4"/>
          <p:cNvSpPr>
            <a:spLocks noChangeArrowheads="1"/>
          </p:cNvSpPr>
          <p:nvPr/>
        </p:nvSpPr>
        <p:spPr bwMode="auto">
          <a:xfrm>
            <a:off x="292100" y="6400800"/>
            <a:ext cx="8775700" cy="184150"/>
          </a:xfrm>
          <a:prstGeom prst="rect">
            <a:avLst/>
          </a:prstGeom>
          <a:noFill/>
          <a:ln w="9525">
            <a:noFill/>
            <a:miter lim="800000"/>
            <a:headEnd/>
            <a:tailEnd/>
          </a:ln>
        </p:spPr>
        <p:txBody>
          <a:bodyPr lIns="0" tIns="0" rIns="0" bIns="0" anchor="b">
            <a:spAutoFit/>
          </a:bodyPr>
          <a:lstStyle/>
          <a:p>
            <a:r>
              <a:rPr lang="en-US" sz="1200" dirty="0"/>
              <a:t>Southall M, et al.  </a:t>
            </a:r>
            <a:r>
              <a:rPr lang="en-US" sz="1200" i="1" dirty="0"/>
              <a:t>The Dermatologist</a:t>
            </a:r>
            <a:r>
              <a:rPr lang="en-US" sz="1200" dirty="0"/>
              <a:t>. September 2012 (suppl):1-4.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7143412"/>
              </p:ext>
            </p:extLst>
          </p:nvPr>
        </p:nvGraphicFramePr>
        <p:xfrm>
          <a:off x="457200" y="1341438"/>
          <a:ext cx="8229600" cy="498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35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Fatty Acid (%) Composition of Oat Oil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6934651"/>
              </p:ext>
            </p:extLst>
          </p:nvPr>
        </p:nvGraphicFramePr>
        <p:xfrm>
          <a:off x="457200" y="1828800"/>
          <a:ext cx="7696200" cy="184912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152718">
                <a:tc>
                  <a:txBody>
                    <a:bodyPr/>
                    <a:lstStyle/>
                    <a:p>
                      <a:endParaRPr lang="en-US" dirty="0">
                        <a:solidFill>
                          <a:schemeClr val="tx1"/>
                        </a:solidFill>
                      </a:endParaRPr>
                    </a:p>
                  </a:txBody>
                  <a:tcPr/>
                </a:tc>
                <a:tc>
                  <a:txBody>
                    <a:bodyPr/>
                    <a:lstStyle/>
                    <a:p>
                      <a:pPr algn="ctr"/>
                      <a:r>
                        <a:rPr lang="en-US" dirty="0">
                          <a:solidFill>
                            <a:schemeClr val="tx1"/>
                          </a:solidFill>
                        </a:rPr>
                        <a:t>Phospholipid</a:t>
                      </a:r>
                    </a:p>
                  </a:txBody>
                  <a:tcPr/>
                </a:tc>
                <a:tc>
                  <a:txBody>
                    <a:bodyPr/>
                    <a:lstStyle/>
                    <a:p>
                      <a:pPr algn="ctr"/>
                      <a:r>
                        <a:rPr lang="en-US" dirty="0">
                          <a:solidFill>
                            <a:schemeClr val="tx1"/>
                          </a:solidFill>
                        </a:rPr>
                        <a:t>Diacylglycerol</a:t>
                      </a:r>
                    </a:p>
                  </a:txBody>
                  <a:tcPr/>
                </a:tc>
                <a:tc>
                  <a:txBody>
                    <a:bodyPr/>
                    <a:lstStyle/>
                    <a:p>
                      <a:pPr algn="ctr"/>
                      <a:r>
                        <a:rPr lang="en-US" dirty="0">
                          <a:solidFill>
                            <a:schemeClr val="tx1"/>
                          </a:solidFill>
                        </a:rPr>
                        <a:t>Free Fatty</a:t>
                      </a:r>
                      <a:r>
                        <a:rPr lang="en-US" baseline="0" dirty="0">
                          <a:solidFill>
                            <a:schemeClr val="tx1"/>
                          </a:solidFill>
                        </a:rPr>
                        <a:t> Acid</a:t>
                      </a:r>
                      <a:endParaRPr lang="en-US" dirty="0">
                        <a:solidFill>
                          <a:schemeClr val="tx1"/>
                        </a:solidFill>
                      </a:endParaRPr>
                    </a:p>
                  </a:txBody>
                  <a:tcPr/>
                </a:tc>
                <a:tc>
                  <a:txBody>
                    <a:bodyPr/>
                    <a:lstStyle/>
                    <a:p>
                      <a:pPr algn="ctr"/>
                      <a:r>
                        <a:rPr lang="en-US" dirty="0">
                          <a:solidFill>
                            <a:schemeClr val="tx1"/>
                          </a:solidFill>
                        </a:rPr>
                        <a:t>Triglycerides</a:t>
                      </a:r>
                    </a:p>
                  </a:txBody>
                  <a:tcPr/>
                </a:tc>
                <a:extLst>
                  <a:ext uri="{0D108BD9-81ED-4DB2-BD59-A6C34878D82A}">
                    <a16:rowId xmlns:a16="http://schemas.microsoft.com/office/drawing/2014/main" val="10000"/>
                  </a:ext>
                </a:extLst>
              </a:tr>
              <a:tr h="370840">
                <a:tc>
                  <a:txBody>
                    <a:bodyPr/>
                    <a:lstStyle/>
                    <a:p>
                      <a:r>
                        <a:rPr lang="en-US" dirty="0"/>
                        <a:t>Palmitic</a:t>
                      </a:r>
                    </a:p>
                  </a:txBody>
                  <a:tcPr/>
                </a:tc>
                <a:tc>
                  <a:txBody>
                    <a:bodyPr/>
                    <a:lstStyle/>
                    <a:p>
                      <a:r>
                        <a:rPr lang="en-US" dirty="0"/>
                        <a:t>12.9</a:t>
                      </a:r>
                    </a:p>
                  </a:txBody>
                  <a:tcPr/>
                </a:tc>
                <a:tc>
                  <a:txBody>
                    <a:bodyPr/>
                    <a:lstStyle/>
                    <a:p>
                      <a:r>
                        <a:rPr lang="en-US" dirty="0"/>
                        <a:t>15.3</a:t>
                      </a:r>
                    </a:p>
                  </a:txBody>
                  <a:tcPr/>
                </a:tc>
                <a:tc>
                  <a:txBody>
                    <a:bodyPr/>
                    <a:lstStyle/>
                    <a:p>
                      <a:r>
                        <a:rPr lang="en-US" dirty="0"/>
                        <a:t>16.7</a:t>
                      </a:r>
                    </a:p>
                  </a:txBody>
                  <a:tcPr/>
                </a:tc>
                <a:tc>
                  <a:txBody>
                    <a:bodyPr/>
                    <a:lstStyle/>
                    <a:p>
                      <a:r>
                        <a:rPr lang="en-US" dirty="0"/>
                        <a:t>14.7</a:t>
                      </a:r>
                    </a:p>
                  </a:txBody>
                  <a:tcPr/>
                </a:tc>
                <a:extLst>
                  <a:ext uri="{0D108BD9-81ED-4DB2-BD59-A6C34878D82A}">
                    <a16:rowId xmlns:a16="http://schemas.microsoft.com/office/drawing/2014/main" val="10001"/>
                  </a:ext>
                </a:extLst>
              </a:tr>
              <a:tr h="370840">
                <a:tc>
                  <a:txBody>
                    <a:bodyPr/>
                    <a:lstStyle/>
                    <a:p>
                      <a:r>
                        <a:rPr lang="en-US" dirty="0"/>
                        <a:t>Stearic</a:t>
                      </a:r>
                    </a:p>
                  </a:txBody>
                  <a:tcPr/>
                </a:tc>
                <a:tc>
                  <a:txBody>
                    <a:bodyPr/>
                    <a:lstStyle/>
                    <a:p>
                      <a:r>
                        <a:rPr lang="en-US" dirty="0"/>
                        <a:t>3.2</a:t>
                      </a:r>
                    </a:p>
                  </a:txBody>
                  <a:tcPr/>
                </a:tc>
                <a:tc>
                  <a:txBody>
                    <a:bodyPr/>
                    <a:lstStyle/>
                    <a:p>
                      <a:r>
                        <a:rPr lang="en-US" dirty="0"/>
                        <a:t>2.3</a:t>
                      </a:r>
                    </a:p>
                  </a:txBody>
                  <a:tcPr/>
                </a:tc>
                <a:tc>
                  <a:txBody>
                    <a:bodyPr/>
                    <a:lstStyle/>
                    <a:p>
                      <a:r>
                        <a:rPr lang="en-US" dirty="0"/>
                        <a:t>1.9</a:t>
                      </a:r>
                    </a:p>
                  </a:txBody>
                  <a:tcPr/>
                </a:tc>
                <a:tc>
                  <a:txBody>
                    <a:bodyPr/>
                    <a:lstStyle/>
                    <a:p>
                      <a:r>
                        <a:rPr lang="en-US" dirty="0"/>
                        <a:t>1.6</a:t>
                      </a:r>
                    </a:p>
                  </a:txBody>
                  <a:tcPr/>
                </a:tc>
                <a:extLst>
                  <a:ext uri="{0D108BD9-81ED-4DB2-BD59-A6C34878D82A}">
                    <a16:rowId xmlns:a16="http://schemas.microsoft.com/office/drawing/2014/main" val="10002"/>
                  </a:ext>
                </a:extLst>
              </a:tr>
              <a:tr h="370840">
                <a:tc>
                  <a:txBody>
                    <a:bodyPr/>
                    <a:lstStyle/>
                    <a:p>
                      <a:r>
                        <a:rPr lang="en-US" dirty="0"/>
                        <a:t>Oleic</a:t>
                      </a:r>
                    </a:p>
                  </a:txBody>
                  <a:tcPr/>
                </a:tc>
                <a:tc>
                  <a:txBody>
                    <a:bodyPr/>
                    <a:lstStyle/>
                    <a:p>
                      <a:r>
                        <a:rPr lang="en-US" dirty="0"/>
                        <a:t>35.0</a:t>
                      </a:r>
                    </a:p>
                  </a:txBody>
                  <a:tcPr/>
                </a:tc>
                <a:tc>
                  <a:txBody>
                    <a:bodyPr/>
                    <a:lstStyle/>
                    <a:p>
                      <a:r>
                        <a:rPr lang="en-US" dirty="0"/>
                        <a:t>42.9</a:t>
                      </a:r>
                    </a:p>
                  </a:txBody>
                  <a:tcPr/>
                </a:tc>
                <a:tc>
                  <a:txBody>
                    <a:bodyPr/>
                    <a:lstStyle/>
                    <a:p>
                      <a:r>
                        <a:rPr lang="en-US" dirty="0"/>
                        <a:t>38.3</a:t>
                      </a:r>
                    </a:p>
                  </a:txBody>
                  <a:tcPr/>
                </a:tc>
                <a:tc>
                  <a:txBody>
                    <a:bodyPr/>
                    <a:lstStyle/>
                    <a:p>
                      <a:r>
                        <a:rPr lang="en-US" dirty="0"/>
                        <a:t>42.7</a:t>
                      </a:r>
                    </a:p>
                  </a:txBody>
                  <a:tcPr/>
                </a:tc>
                <a:extLst>
                  <a:ext uri="{0D108BD9-81ED-4DB2-BD59-A6C34878D82A}">
                    <a16:rowId xmlns:a16="http://schemas.microsoft.com/office/drawing/2014/main" val="10003"/>
                  </a:ext>
                </a:extLst>
              </a:tr>
              <a:tr h="370840">
                <a:tc>
                  <a:txBody>
                    <a:bodyPr/>
                    <a:lstStyle/>
                    <a:p>
                      <a:r>
                        <a:rPr lang="en-US" dirty="0"/>
                        <a:t>Linoleic</a:t>
                      </a:r>
                    </a:p>
                  </a:txBody>
                  <a:tcPr/>
                </a:tc>
                <a:tc>
                  <a:txBody>
                    <a:bodyPr/>
                    <a:lstStyle/>
                    <a:p>
                      <a:r>
                        <a:rPr lang="en-US" dirty="0"/>
                        <a:t>45.3</a:t>
                      </a:r>
                    </a:p>
                  </a:txBody>
                  <a:tcPr/>
                </a:tc>
                <a:tc>
                  <a:txBody>
                    <a:bodyPr/>
                    <a:lstStyle/>
                    <a:p>
                      <a:r>
                        <a:rPr lang="en-US" dirty="0"/>
                        <a:t>36.1</a:t>
                      </a:r>
                    </a:p>
                  </a:txBody>
                  <a:tcPr/>
                </a:tc>
                <a:tc>
                  <a:txBody>
                    <a:bodyPr/>
                    <a:lstStyle/>
                    <a:p>
                      <a:r>
                        <a:rPr lang="en-US" dirty="0"/>
                        <a:t>39.2</a:t>
                      </a:r>
                    </a:p>
                  </a:txBody>
                  <a:tcPr/>
                </a:tc>
                <a:tc>
                  <a:txBody>
                    <a:bodyPr/>
                    <a:lstStyle/>
                    <a:p>
                      <a:r>
                        <a:rPr lang="en-US" dirty="0"/>
                        <a:t>37.0</a:t>
                      </a:r>
                    </a:p>
                  </a:txBody>
                  <a:tcPr/>
                </a:tc>
                <a:extLst>
                  <a:ext uri="{0D108BD9-81ED-4DB2-BD59-A6C34878D82A}">
                    <a16:rowId xmlns:a16="http://schemas.microsoft.com/office/drawing/2014/main" val="10004"/>
                  </a:ext>
                </a:extLst>
              </a:tr>
            </a:tbl>
          </a:graphicData>
        </a:graphic>
      </p:graphicFrame>
      <p:sp>
        <p:nvSpPr>
          <p:cNvPr id="5" name="Rectangle 4"/>
          <p:cNvSpPr>
            <a:spLocks noChangeArrowheads="1"/>
          </p:cNvSpPr>
          <p:nvPr/>
        </p:nvSpPr>
        <p:spPr bwMode="auto">
          <a:xfrm>
            <a:off x="292100" y="6400800"/>
            <a:ext cx="8775700" cy="184150"/>
          </a:xfrm>
          <a:prstGeom prst="rect">
            <a:avLst/>
          </a:prstGeom>
          <a:noFill/>
          <a:ln w="9525">
            <a:noFill/>
            <a:miter lim="800000"/>
            <a:headEnd/>
            <a:tailEnd/>
          </a:ln>
        </p:spPr>
        <p:txBody>
          <a:bodyPr lIns="0" tIns="0" rIns="0" bIns="0" anchor="b">
            <a:spAutoFit/>
          </a:bodyPr>
          <a:lstStyle/>
          <a:p>
            <a:r>
              <a:rPr lang="en-US" sz="1200" dirty="0"/>
              <a:t>Southall M, et al.  </a:t>
            </a:r>
            <a:r>
              <a:rPr lang="en-US" sz="1200" i="1" dirty="0"/>
              <a:t>The Dermatologist</a:t>
            </a:r>
            <a:r>
              <a:rPr lang="en-US" sz="1200" dirty="0"/>
              <a:t>. September 2012 (suppl):1-4.</a:t>
            </a:r>
          </a:p>
        </p:txBody>
      </p:sp>
    </p:spTree>
    <p:extLst>
      <p:ext uri="{BB962C8B-B14F-4D97-AF65-F5344CB8AC3E}">
        <p14:creationId xmlns:p14="http://schemas.microsoft.com/office/powerpoint/2010/main" val="172511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95600"/>
            <a:ext cx="7772400" cy="1362075"/>
          </a:xfrm>
        </p:spPr>
        <p:txBody>
          <a:bodyPr/>
          <a:lstStyle/>
          <a:p>
            <a:r>
              <a:rPr lang="en-US" sz="2800" dirty="0">
                <a:solidFill>
                  <a:schemeClr val="tx1"/>
                </a:solidFill>
              </a:rPr>
              <a:t>Clinical Evidence Supporting the Use of Oat-Containing Products in Skin Care </a:t>
            </a:r>
            <a:br>
              <a:rPr lang="en-US" sz="2800" dirty="0">
                <a:solidFill>
                  <a:schemeClr val="tx1"/>
                </a:solidFill>
              </a:rPr>
            </a:br>
            <a:endParaRPr lang="en-US" sz="2800" dirty="0">
              <a:solidFill>
                <a:schemeClr val="tx1"/>
              </a:solidFill>
            </a:endParaRPr>
          </a:p>
        </p:txBody>
      </p:sp>
      <p:sp>
        <p:nvSpPr>
          <p:cNvPr id="2" name="Text Placeholder 1"/>
          <p:cNvSpPr>
            <a:spLocks noGrp="1"/>
          </p:cNvSpPr>
          <p:nvPr>
            <p:ph type="body" idx="1"/>
          </p:nvPr>
        </p:nvSpPr>
        <p:spPr>
          <a:xfrm>
            <a:off x="533400" y="4876800"/>
            <a:ext cx="7772400" cy="1500187"/>
          </a:xfrm>
        </p:spPr>
        <p:txBody>
          <a:bodyPr/>
          <a:lstStyle/>
          <a:p>
            <a:endParaRPr lang="en-US" dirty="0"/>
          </a:p>
        </p:txBody>
      </p:sp>
    </p:spTree>
    <p:extLst>
      <p:ext uri="{BB962C8B-B14F-4D97-AF65-F5344CB8AC3E}">
        <p14:creationId xmlns:p14="http://schemas.microsoft.com/office/powerpoint/2010/main" val="342894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 y="0"/>
            <a:ext cx="6781800" cy="981075"/>
          </a:xfrm>
        </p:spPr>
        <p:txBody>
          <a:bodyPr/>
          <a:lstStyle/>
          <a:p>
            <a:r>
              <a:rPr lang="en-US" dirty="0"/>
              <a:t>Skin Conditions Where Colloidal </a:t>
            </a:r>
            <a:br>
              <a:rPr lang="en-US" dirty="0"/>
            </a:br>
            <a:r>
              <a:rPr lang="en-US" dirty="0"/>
              <a:t>Oatmeal Has Been Shown Well Tolerated</a:t>
            </a:r>
          </a:p>
        </p:txBody>
      </p:sp>
      <p:sp>
        <p:nvSpPr>
          <p:cNvPr id="7172" name="Text Box 4"/>
          <p:cNvSpPr txBox="1">
            <a:spLocks noChangeArrowheads="1"/>
          </p:cNvSpPr>
          <p:nvPr/>
        </p:nvSpPr>
        <p:spPr bwMode="auto">
          <a:xfrm>
            <a:off x="195942" y="6022014"/>
            <a:ext cx="3929217" cy="830997"/>
          </a:xfrm>
          <a:prstGeom prst="rect">
            <a:avLst/>
          </a:prstGeom>
          <a:noFill/>
          <a:ln w="9525">
            <a:noFill/>
            <a:miter lim="800000"/>
            <a:headEnd/>
            <a:tailEnd/>
          </a:ln>
        </p:spPr>
        <p:txBody>
          <a:bodyPr wrap="none">
            <a:spAutoFit/>
          </a:bodyPr>
          <a:lstStyle/>
          <a:p>
            <a:r>
              <a:rPr lang="en-US" sz="1200" baseline="0" dirty="0">
                <a:ea typeface="ヒラギノ角ゴ Pro W3" pitchFamily="-64" charset="-128"/>
              </a:rPr>
              <a:t>Kurtz ES, Wallo W. </a:t>
            </a:r>
            <a:r>
              <a:rPr lang="en-US" sz="1200" i="1" baseline="0" dirty="0">
                <a:ea typeface="ヒラギノ角ゴ Pro W3" pitchFamily="-64" charset="-128"/>
              </a:rPr>
              <a:t>J Drugs Dermatol</a:t>
            </a:r>
            <a:r>
              <a:rPr lang="en-US" sz="1200" baseline="0" dirty="0">
                <a:ea typeface="ヒラギノ角ゴ Pro W3" pitchFamily="-64" charset="-128"/>
              </a:rPr>
              <a:t>. 2007;6(2):167-170.</a:t>
            </a:r>
          </a:p>
          <a:p>
            <a:r>
              <a:rPr lang="en-US" sz="1200" baseline="0" dirty="0">
                <a:ea typeface="ヒラギノ角ゴ Pro W3" pitchFamily="-64" charset="-128"/>
              </a:rPr>
              <a:t>Matheson JD, et al. </a:t>
            </a:r>
            <a:r>
              <a:rPr lang="en-US" sz="1200" i="1" baseline="0" dirty="0">
                <a:ea typeface="ヒラギノ角ゴ Pro W3" pitchFamily="-64" charset="-128"/>
              </a:rPr>
              <a:t>J Burn Care Rehabil. </a:t>
            </a:r>
            <a:r>
              <a:rPr lang="en-US" sz="1200" baseline="0" dirty="0">
                <a:ea typeface="ヒラギノ角ゴ Pro W3" pitchFamily="-64" charset="-128"/>
              </a:rPr>
              <a:t>2001;22(1):76-81.</a:t>
            </a:r>
          </a:p>
          <a:p>
            <a:r>
              <a:rPr lang="en-US" sz="1200" baseline="0" dirty="0">
                <a:ea typeface="ヒラギノ角ゴ Pro W3" pitchFamily="-64" charset="-128"/>
              </a:rPr>
              <a:t>Alexandrescu DT, et al. </a:t>
            </a:r>
            <a:r>
              <a:rPr lang="en-US" sz="1200" i="1" baseline="0" dirty="0">
                <a:ea typeface="ヒラギノ角ゴ Pro W3" pitchFamily="-64" charset="-128"/>
              </a:rPr>
              <a:t>Clin Exp Dermatol</a:t>
            </a:r>
            <a:r>
              <a:rPr lang="en-US" sz="1200" baseline="0" dirty="0">
                <a:ea typeface="ヒラギノ角ゴ Pro W3" pitchFamily="-64" charset="-128"/>
              </a:rPr>
              <a:t>. 2006;32(1):71-74.</a:t>
            </a:r>
          </a:p>
          <a:p>
            <a:r>
              <a:rPr lang="en-US" sz="1200" baseline="0" dirty="0">
                <a:ea typeface="ヒラギノ角ゴ Pro W3" pitchFamily="-64" charset="-128"/>
              </a:rPr>
              <a:t>Talsania N, et al. </a:t>
            </a:r>
            <a:r>
              <a:rPr lang="en-US" sz="1200" i="1" baseline="0" dirty="0">
                <a:ea typeface="ヒラギノ角ゴ Pro W3" pitchFamily="-64" charset="-128"/>
              </a:rPr>
              <a:t>Clin Exp Dermatol.</a:t>
            </a:r>
            <a:r>
              <a:rPr lang="en-US" sz="1200" baseline="0" dirty="0">
                <a:ea typeface="ヒラギノ角ゴ Pro W3" pitchFamily="-64" charset="-128"/>
              </a:rPr>
              <a:t> 2007;33(1):97-108.</a:t>
            </a:r>
          </a:p>
        </p:txBody>
      </p:sp>
      <p:sp>
        <p:nvSpPr>
          <p:cNvPr id="7173" name="Text Box 6"/>
          <p:cNvSpPr txBox="1">
            <a:spLocks noChangeArrowheads="1"/>
          </p:cNvSpPr>
          <p:nvPr/>
        </p:nvSpPr>
        <p:spPr bwMode="auto">
          <a:xfrm>
            <a:off x="4191000" y="5938837"/>
            <a:ext cx="2963862" cy="517525"/>
          </a:xfrm>
          <a:prstGeom prst="rect">
            <a:avLst/>
          </a:prstGeom>
          <a:noFill/>
          <a:ln w="9525">
            <a:noFill/>
            <a:miter lim="800000"/>
            <a:headEnd/>
            <a:tailEnd/>
          </a:ln>
        </p:spPr>
        <p:txBody>
          <a:bodyPr wrap="none">
            <a:spAutoFit/>
          </a:bodyPr>
          <a:lstStyle/>
          <a:p>
            <a:r>
              <a:rPr lang="en-US" sz="1400" baseline="0" dirty="0">
                <a:ea typeface="ヒラギノ角ゴ Pro W3" pitchFamily="-64" charset="-128"/>
              </a:rPr>
              <a:t>*Shown in both children and adults.</a:t>
            </a:r>
          </a:p>
          <a:p>
            <a:pPr eaLnBrk="1" hangingPunct="1"/>
            <a:endParaRPr lang="en-US" sz="1400" i="1" baseline="0" dirty="0">
              <a:ea typeface="ヒラギノ角ゴ Pro W3" pitchFamily="-64" charset="-128"/>
            </a:endParaRPr>
          </a:p>
        </p:txBody>
      </p:sp>
      <p:graphicFrame>
        <p:nvGraphicFramePr>
          <p:cNvPr id="6" name="Diagram 5"/>
          <p:cNvGraphicFramePr/>
          <p:nvPr>
            <p:extLst>
              <p:ext uri="{D42A27DB-BD31-4B8C-83A1-F6EECF244321}">
                <p14:modId xmlns:p14="http://schemas.microsoft.com/office/powerpoint/2010/main" val="858188653"/>
              </p:ext>
            </p:extLst>
          </p:nvPr>
        </p:nvGraphicFramePr>
        <p:xfrm>
          <a:off x="762000" y="1473200"/>
          <a:ext cx="71628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62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224588" y="0"/>
            <a:ext cx="2919412" cy="974725"/>
          </a:xfrm>
          <a:prstGeom prst="rect">
            <a:avLst/>
          </a:prstGeom>
          <a:solidFill>
            <a:srgbClr val="4A6D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6626" name="Line 2"/>
          <p:cNvSpPr>
            <a:spLocks noChangeShapeType="1"/>
          </p:cNvSpPr>
          <p:nvPr/>
        </p:nvSpPr>
        <p:spPr bwMode="auto">
          <a:xfrm flipH="1">
            <a:off x="2119503" y="3307461"/>
            <a:ext cx="1714500" cy="0"/>
          </a:xfrm>
          <a:prstGeom prst="line">
            <a:avLst/>
          </a:prstGeom>
          <a:noFill/>
          <a:ln w="25400">
            <a:solidFill>
              <a:schemeClr val="accent1"/>
            </a:solidFill>
            <a:prstDash val="lgDashDot"/>
            <a:round/>
            <a:headEnd/>
            <a:tailEnd/>
          </a:ln>
          <a:extLst>
            <a:ext uri="{909E8E84-426E-40DD-AFC4-6F175D3DCCD1}">
              <a14:hiddenFill xmlns:a14="http://schemas.microsoft.com/office/drawing/2010/main">
                <a:noFill/>
              </a14:hiddenFill>
            </a:ext>
          </a:extLst>
        </p:spPr>
        <p:txBody>
          <a:bodyPr/>
          <a:lstStyle/>
          <a:p>
            <a:endParaRPr lang="fr-FR" dirty="0"/>
          </a:p>
        </p:txBody>
      </p:sp>
      <p:graphicFrame>
        <p:nvGraphicFramePr>
          <p:cNvPr id="2" name="Object 3"/>
          <p:cNvGraphicFramePr>
            <a:graphicFrameLocks noChangeAspect="1"/>
          </p:cNvGraphicFramePr>
          <p:nvPr>
            <p:extLst>
              <p:ext uri="{D42A27DB-BD31-4B8C-83A1-F6EECF244321}">
                <p14:modId xmlns:p14="http://schemas.microsoft.com/office/powerpoint/2010/main" val="306201940"/>
              </p:ext>
            </p:extLst>
          </p:nvPr>
        </p:nvGraphicFramePr>
        <p:xfrm>
          <a:off x="3605403" y="1186561"/>
          <a:ext cx="4765675" cy="5413375"/>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Line 4"/>
          <p:cNvSpPr>
            <a:spLocks noChangeShapeType="1"/>
          </p:cNvSpPr>
          <p:nvPr/>
        </p:nvSpPr>
        <p:spPr bwMode="auto">
          <a:xfrm flipH="1">
            <a:off x="2048066" y="1350074"/>
            <a:ext cx="1684337" cy="4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29" name="Line 5"/>
          <p:cNvSpPr>
            <a:spLocks noChangeShapeType="1"/>
          </p:cNvSpPr>
          <p:nvPr/>
        </p:nvSpPr>
        <p:spPr bwMode="auto">
          <a:xfrm flipH="1">
            <a:off x="2213166" y="6023674"/>
            <a:ext cx="1500187" cy="12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30" name="Text Box 6"/>
          <p:cNvSpPr txBox="1">
            <a:spLocks noChangeArrowheads="1"/>
          </p:cNvSpPr>
          <p:nvPr/>
        </p:nvSpPr>
        <p:spPr bwMode="auto">
          <a:xfrm>
            <a:off x="2062353" y="1545336"/>
            <a:ext cx="11431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a:solidFill>
                  <a:srgbClr val="663300"/>
                </a:solidFill>
              </a:rPr>
              <a:t>ECZEMA </a:t>
            </a:r>
            <a:r>
              <a:rPr lang="fr-FR" sz="700" dirty="0"/>
              <a:t>(N=33)</a:t>
            </a:r>
            <a:endParaRPr lang="en-GB" sz="1050" dirty="0"/>
          </a:p>
          <a:p>
            <a:pPr eaLnBrk="1" hangingPunct="1">
              <a:spcBef>
                <a:spcPct val="50000"/>
              </a:spcBef>
            </a:pPr>
            <a:endParaRPr lang="en-US" sz="1200" b="1" dirty="0">
              <a:solidFill>
                <a:srgbClr val="663300"/>
              </a:solidFill>
            </a:endParaRPr>
          </a:p>
        </p:txBody>
      </p:sp>
      <p:sp>
        <p:nvSpPr>
          <p:cNvPr id="26631" name="Text Box 7"/>
          <p:cNvSpPr txBox="1">
            <a:spLocks noChangeArrowheads="1"/>
          </p:cNvSpPr>
          <p:nvPr/>
        </p:nvSpPr>
        <p:spPr bwMode="auto">
          <a:xfrm>
            <a:off x="2078228" y="3069336"/>
            <a:ext cx="161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a:solidFill>
                  <a:srgbClr val="663300"/>
                </a:solidFill>
              </a:rPr>
              <a:t>SENILE SKIN</a:t>
            </a:r>
          </a:p>
        </p:txBody>
      </p:sp>
      <p:sp>
        <p:nvSpPr>
          <p:cNvPr id="26632" name="Text Box 8"/>
          <p:cNvSpPr txBox="1">
            <a:spLocks noChangeArrowheads="1"/>
          </p:cNvSpPr>
          <p:nvPr/>
        </p:nvSpPr>
        <p:spPr bwMode="auto">
          <a:xfrm>
            <a:off x="2017903" y="2231136"/>
            <a:ext cx="1444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a:solidFill>
                  <a:srgbClr val="663300"/>
                </a:solidFill>
              </a:rPr>
              <a:t>WINTER ITCH</a:t>
            </a:r>
          </a:p>
        </p:txBody>
      </p:sp>
      <p:sp>
        <p:nvSpPr>
          <p:cNvPr id="26633" name="Text Box 9"/>
          <p:cNvSpPr txBox="1">
            <a:spLocks noChangeArrowheads="1"/>
          </p:cNvSpPr>
          <p:nvPr/>
        </p:nvSpPr>
        <p:spPr bwMode="auto">
          <a:xfrm>
            <a:off x="1694777" y="2478563"/>
            <a:ext cx="1670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a:solidFill>
                  <a:srgbClr val="663300"/>
                </a:solidFill>
              </a:rPr>
              <a:t>SENILE PRURITUS</a:t>
            </a:r>
          </a:p>
        </p:txBody>
      </p:sp>
      <p:sp>
        <p:nvSpPr>
          <p:cNvPr id="26634" name="Line 10"/>
          <p:cNvSpPr>
            <a:spLocks noChangeShapeType="1"/>
          </p:cNvSpPr>
          <p:nvPr/>
        </p:nvSpPr>
        <p:spPr bwMode="auto">
          <a:xfrm flipH="1">
            <a:off x="2071878" y="1823149"/>
            <a:ext cx="1771650" cy="0"/>
          </a:xfrm>
          <a:prstGeom prst="line">
            <a:avLst/>
          </a:prstGeom>
          <a:noFill/>
          <a:ln w="19050">
            <a:solidFill>
              <a:srgbClr val="008000"/>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35" name="Line 11"/>
          <p:cNvSpPr>
            <a:spLocks noChangeShapeType="1"/>
          </p:cNvSpPr>
          <p:nvPr/>
        </p:nvSpPr>
        <p:spPr bwMode="auto">
          <a:xfrm flipH="1">
            <a:off x="2117916" y="2466086"/>
            <a:ext cx="1724025" cy="9525"/>
          </a:xfrm>
          <a:prstGeom prst="line">
            <a:avLst/>
          </a:prstGeom>
          <a:noFill/>
          <a:ln w="19050">
            <a:solidFill>
              <a:srgbClr val="800000"/>
            </a:solidFill>
            <a:prstDash val="lgDash"/>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36" name="Line 12"/>
          <p:cNvSpPr>
            <a:spLocks noChangeShapeType="1"/>
          </p:cNvSpPr>
          <p:nvPr/>
        </p:nvSpPr>
        <p:spPr bwMode="auto">
          <a:xfrm flipH="1">
            <a:off x="2095691" y="2721674"/>
            <a:ext cx="1743075" cy="19050"/>
          </a:xfrm>
          <a:prstGeom prst="line">
            <a:avLst/>
          </a:prstGeom>
          <a:noFill/>
          <a:ln w="19050">
            <a:solidFill>
              <a:schemeClr val="accent6">
                <a:lumMod val="75000"/>
              </a:schemeClr>
            </a:solidFill>
            <a:prstDash val="dash"/>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37" name="Text Box 13"/>
          <p:cNvSpPr txBox="1">
            <a:spLocks noChangeArrowheads="1"/>
          </p:cNvSpPr>
          <p:nvPr/>
        </p:nvSpPr>
        <p:spPr bwMode="auto">
          <a:xfrm rot="16200000">
            <a:off x="3309335" y="3400330"/>
            <a:ext cx="5524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dirty="0"/>
              <a:t>PH</a:t>
            </a:r>
          </a:p>
        </p:txBody>
      </p:sp>
      <p:sp>
        <p:nvSpPr>
          <p:cNvPr id="26638" name="Line 14"/>
          <p:cNvSpPr>
            <a:spLocks noChangeShapeType="1"/>
          </p:cNvSpPr>
          <p:nvPr/>
        </p:nvSpPr>
        <p:spPr bwMode="auto">
          <a:xfrm flipV="1">
            <a:off x="3835591" y="3686874"/>
            <a:ext cx="4346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39" name="Line 15"/>
          <p:cNvSpPr>
            <a:spLocks noChangeShapeType="1"/>
          </p:cNvSpPr>
          <p:nvPr/>
        </p:nvSpPr>
        <p:spPr bwMode="auto">
          <a:xfrm flipV="1">
            <a:off x="3868928" y="4821936"/>
            <a:ext cx="4327525" cy="9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40" name="Line 16"/>
          <p:cNvSpPr>
            <a:spLocks noChangeShapeType="1"/>
          </p:cNvSpPr>
          <p:nvPr/>
        </p:nvSpPr>
        <p:spPr bwMode="auto">
          <a:xfrm flipV="1">
            <a:off x="5612003" y="3685286"/>
            <a:ext cx="0" cy="1146175"/>
          </a:xfrm>
          <a:prstGeom prst="line">
            <a:avLst/>
          </a:prstGeom>
          <a:noFill/>
          <a:ln w="12700">
            <a:solidFill>
              <a:srgbClr val="66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dirty="0"/>
          </a:p>
        </p:txBody>
      </p:sp>
      <p:sp>
        <p:nvSpPr>
          <p:cNvPr id="26641" name="Text Box 17"/>
          <p:cNvSpPr txBox="1">
            <a:spLocks noChangeArrowheads="1"/>
          </p:cNvSpPr>
          <p:nvPr/>
        </p:nvSpPr>
        <p:spPr bwMode="auto">
          <a:xfrm>
            <a:off x="5758053" y="4390136"/>
            <a:ext cx="196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a:solidFill>
                  <a:srgbClr val="663300"/>
                </a:solidFill>
              </a:rPr>
              <a:t>NORMAL pH RANGE 4.2-5.5</a:t>
            </a:r>
          </a:p>
        </p:txBody>
      </p:sp>
      <p:sp>
        <p:nvSpPr>
          <p:cNvPr id="26642" name="Line 18"/>
          <p:cNvSpPr>
            <a:spLocks noChangeShapeType="1"/>
          </p:cNvSpPr>
          <p:nvPr/>
        </p:nvSpPr>
        <p:spPr bwMode="auto">
          <a:xfrm>
            <a:off x="4716653" y="2815336"/>
            <a:ext cx="0" cy="1093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dirty="0"/>
          </a:p>
        </p:txBody>
      </p:sp>
      <p:sp>
        <p:nvSpPr>
          <p:cNvPr id="26643" name="Text Box 19"/>
          <p:cNvSpPr txBox="1">
            <a:spLocks noChangeArrowheads="1"/>
          </p:cNvSpPr>
          <p:nvPr/>
        </p:nvSpPr>
        <p:spPr bwMode="auto">
          <a:xfrm>
            <a:off x="4768088" y="2612136"/>
            <a:ext cx="2242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b="1" i="1" dirty="0">
                <a:solidFill>
                  <a:srgbClr val="663300"/>
                </a:solidFill>
              </a:rPr>
              <a:t>pH LEVEL IMMEDIATELY AFTER TREATMENT WITH COLLOIDAL OATMEAL</a:t>
            </a:r>
          </a:p>
        </p:txBody>
      </p:sp>
      <p:sp>
        <p:nvSpPr>
          <p:cNvPr id="26644" name="Line 20"/>
          <p:cNvSpPr>
            <a:spLocks noChangeShapeType="1"/>
          </p:cNvSpPr>
          <p:nvPr/>
        </p:nvSpPr>
        <p:spPr bwMode="auto">
          <a:xfrm>
            <a:off x="4719828" y="2812161"/>
            <a:ext cx="63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dirty="0"/>
          </a:p>
        </p:txBody>
      </p:sp>
      <p:sp>
        <p:nvSpPr>
          <p:cNvPr id="26645" name="Text Box 21"/>
          <p:cNvSpPr txBox="1">
            <a:spLocks noChangeArrowheads="1"/>
          </p:cNvSpPr>
          <p:nvPr/>
        </p:nvSpPr>
        <p:spPr bwMode="auto">
          <a:xfrm rot="16200000">
            <a:off x="1024922" y="3546380"/>
            <a:ext cx="4667250" cy="284162"/>
          </a:xfrm>
          <a:prstGeom prst="rect">
            <a:avLst/>
          </a:prstGeom>
          <a:solidFill>
            <a:srgbClr val="FFFFFF">
              <a:alpha val="43137"/>
            </a:srgbClr>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200" b="1" dirty="0">
                <a:solidFill>
                  <a:srgbClr val="663300"/>
                </a:solidFill>
              </a:rPr>
              <a:t>pH LEVEL BEFORE TREATMENT</a:t>
            </a:r>
          </a:p>
        </p:txBody>
      </p:sp>
      <p:sp>
        <p:nvSpPr>
          <p:cNvPr id="1046" name="Rectangle 22"/>
          <p:cNvSpPr>
            <a:spLocks noChangeArrowheads="1"/>
          </p:cNvSpPr>
          <p:nvPr/>
        </p:nvSpPr>
        <p:spPr bwMode="auto">
          <a:xfrm>
            <a:off x="11113" y="76200"/>
            <a:ext cx="8588375" cy="1139825"/>
          </a:xfrm>
          <a:prstGeom prst="rect">
            <a:avLst/>
          </a:prstGeom>
          <a:noFill/>
          <a:ln w="9525">
            <a:noFill/>
            <a:miter lim="800000"/>
            <a:headEnd/>
            <a:tailEnd/>
          </a:ln>
        </p:spPr>
        <p:txBody>
          <a:bodyPr/>
          <a:lstStyle/>
          <a:p>
            <a:pPr>
              <a:defRPr/>
            </a:pPr>
            <a:endParaRPr lang="en-US" sz="3200" dirty="0">
              <a:solidFill>
                <a:schemeClr val="tx1">
                  <a:lumMod val="20000"/>
                  <a:lumOff val="80000"/>
                </a:schemeClr>
              </a:solidFill>
              <a:latin typeface="Arial" pitchFamily="34" charset="0"/>
              <a:cs typeface="Arial" pitchFamily="34" charset="0"/>
            </a:endParaRPr>
          </a:p>
        </p:txBody>
      </p:sp>
      <p:sp>
        <p:nvSpPr>
          <p:cNvPr id="26647" name="Text Box 23"/>
          <p:cNvSpPr txBox="1">
            <a:spLocks noChangeArrowheads="1"/>
          </p:cNvSpPr>
          <p:nvPr/>
        </p:nvSpPr>
        <p:spPr bwMode="auto">
          <a:xfrm>
            <a:off x="228600" y="6324600"/>
            <a:ext cx="7696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defPPr>
              <a:defRPr lang="en-US"/>
            </a:defPPr>
            <a:lvl1pPr>
              <a:defRPr sz="1200">
                <a:cs typeface="Arial" charset="0"/>
              </a:defRPr>
            </a:lvl1pPr>
          </a:lstStyle>
          <a:p>
            <a:r>
              <a:rPr lang="en-US" dirty="0"/>
              <a:t>Grais M. </a:t>
            </a:r>
            <a:r>
              <a:rPr lang="en-US" i="1" dirty="0"/>
              <a:t>AMA</a:t>
            </a:r>
            <a:r>
              <a:rPr lang="en-US" dirty="0"/>
              <a:t> </a:t>
            </a:r>
            <a:r>
              <a:rPr lang="en-US" i="1" dirty="0"/>
              <a:t>Arch Derm Syphilol.</a:t>
            </a:r>
            <a:r>
              <a:rPr lang="en-US" dirty="0"/>
              <a:t>1953;68(4):402-407.</a:t>
            </a:r>
          </a:p>
        </p:txBody>
      </p:sp>
      <p:sp>
        <p:nvSpPr>
          <p:cNvPr id="24" name="ZoneTexte 23"/>
          <p:cNvSpPr txBox="1"/>
          <p:nvPr/>
        </p:nvSpPr>
        <p:spPr>
          <a:xfrm>
            <a:off x="513578" y="3813874"/>
            <a:ext cx="2016224" cy="646331"/>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defPPr>
              <a:defRPr lang="en-US"/>
            </a:defPPr>
            <a:lvl1pPr fontAlgn="auto">
              <a:spcBef>
                <a:spcPts val="0"/>
              </a:spcBef>
              <a:spcAft>
                <a:spcPts val="0"/>
              </a:spcAft>
              <a:defRPr>
                <a:latin typeface="Arial" pitchFamily="34" charset="0"/>
                <a:cs typeface="Arial" pitchFamily="34" charset="0"/>
              </a:defRPr>
            </a:lvl1pPr>
          </a:lstStyle>
          <a:p>
            <a:r>
              <a:rPr lang="en-GB" dirty="0">
                <a:solidFill>
                  <a:schemeClr val="bg2"/>
                </a:solidFill>
              </a:rPr>
              <a:t>pH measured on forearm</a:t>
            </a:r>
          </a:p>
        </p:txBody>
      </p:sp>
      <p:sp>
        <p:nvSpPr>
          <p:cNvPr id="26653" name="ZoneTexte 26"/>
          <p:cNvSpPr txBox="1">
            <a:spLocks noChangeArrowheads="1"/>
          </p:cNvSpPr>
          <p:nvPr/>
        </p:nvSpPr>
        <p:spPr bwMode="auto">
          <a:xfrm>
            <a:off x="1615298" y="2275586"/>
            <a:ext cx="5381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sz="800" dirty="0"/>
              <a:t>(N=33)</a:t>
            </a:r>
            <a:endParaRPr lang="en-GB" sz="800" dirty="0"/>
          </a:p>
        </p:txBody>
      </p:sp>
      <p:sp>
        <p:nvSpPr>
          <p:cNvPr id="26654" name="ZoneTexte 27"/>
          <p:cNvSpPr txBox="1">
            <a:spLocks noChangeArrowheads="1"/>
          </p:cNvSpPr>
          <p:nvPr/>
        </p:nvSpPr>
        <p:spPr bwMode="auto">
          <a:xfrm>
            <a:off x="2630678" y="2775649"/>
            <a:ext cx="539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800" dirty="0"/>
              <a:t>(N=16)</a:t>
            </a:r>
            <a:endParaRPr lang="en-GB" sz="800" dirty="0"/>
          </a:p>
        </p:txBody>
      </p:sp>
      <p:sp>
        <p:nvSpPr>
          <p:cNvPr id="26655" name="ZoneTexte 28"/>
          <p:cNvSpPr txBox="1">
            <a:spLocks noChangeArrowheads="1"/>
          </p:cNvSpPr>
          <p:nvPr/>
        </p:nvSpPr>
        <p:spPr bwMode="auto">
          <a:xfrm>
            <a:off x="2632266" y="3307461"/>
            <a:ext cx="53816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fr-FR" sz="800" dirty="0"/>
              <a:t>(N=14)</a:t>
            </a:r>
            <a:endParaRPr lang="en-GB" sz="800" dirty="0"/>
          </a:p>
        </p:txBody>
      </p:sp>
      <p:sp>
        <p:nvSpPr>
          <p:cNvPr id="4" name="Titre 3"/>
          <p:cNvSpPr>
            <a:spLocks noGrp="1"/>
          </p:cNvSpPr>
          <p:nvPr>
            <p:ph type="title"/>
          </p:nvPr>
        </p:nvSpPr>
        <p:spPr>
          <a:xfrm>
            <a:off x="136524" y="0"/>
            <a:ext cx="8778876" cy="981075"/>
          </a:xfrm>
        </p:spPr>
        <p:txBody>
          <a:bodyPr/>
          <a:lstStyle/>
          <a:p>
            <a:r>
              <a:rPr lang="en-US" dirty="0"/>
              <a:t>Buffering Capacity of Colloidal Oatmeal Restores </a:t>
            </a:r>
            <a:br>
              <a:rPr lang="en-US" dirty="0"/>
            </a:br>
            <a:r>
              <a:rPr lang="en-US" dirty="0"/>
              <a:t>the pH of Damaged Skin to Within the Normal Range</a:t>
            </a:r>
            <a:endParaRPr lang="en-GB" dirty="0"/>
          </a:p>
        </p:txBody>
      </p:sp>
    </p:spTree>
    <p:extLst>
      <p:ext uri="{BB962C8B-B14F-4D97-AF65-F5344CB8AC3E}">
        <p14:creationId xmlns:p14="http://schemas.microsoft.com/office/powerpoint/2010/main" val="215108808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246" name="Straight Connector 79"/>
          <p:cNvCxnSpPr>
            <a:cxnSpLocks noChangeShapeType="1"/>
          </p:cNvCxnSpPr>
          <p:nvPr/>
        </p:nvCxnSpPr>
        <p:spPr bwMode="auto">
          <a:xfrm>
            <a:off x="2106613" y="1803400"/>
            <a:ext cx="274637" cy="0"/>
          </a:xfrm>
          <a:prstGeom prst="line">
            <a:avLst/>
          </a:prstGeom>
          <a:ln>
            <a:headEnd/>
            <a:tailEnd/>
          </a:ln>
        </p:spPr>
        <p:style>
          <a:lnRef idx="3">
            <a:schemeClr val="accent1"/>
          </a:lnRef>
          <a:fillRef idx="0">
            <a:schemeClr val="accent1"/>
          </a:fillRef>
          <a:effectRef idx="2">
            <a:schemeClr val="accent1"/>
          </a:effectRef>
          <a:fontRef idx="minor">
            <a:schemeClr val="tx1"/>
          </a:fontRef>
        </p:style>
      </p:cxnSp>
      <p:sp>
        <p:nvSpPr>
          <p:cNvPr id="9218" name="Rectangle 67"/>
          <p:cNvSpPr>
            <a:spLocks noChangeArrowheads="1"/>
          </p:cNvSpPr>
          <p:nvPr/>
        </p:nvSpPr>
        <p:spPr bwMode="auto">
          <a:xfrm>
            <a:off x="6272213" y="2098675"/>
            <a:ext cx="1884362" cy="32194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baseline="0" dirty="0"/>
          </a:p>
        </p:txBody>
      </p:sp>
      <p:sp>
        <p:nvSpPr>
          <p:cNvPr id="4" name="Title 3"/>
          <p:cNvSpPr>
            <a:spLocks noGrp="1"/>
          </p:cNvSpPr>
          <p:nvPr>
            <p:ph type="title"/>
          </p:nvPr>
        </p:nvSpPr>
        <p:spPr>
          <a:xfrm>
            <a:off x="136524" y="85725"/>
            <a:ext cx="6194431" cy="981075"/>
          </a:xfrm>
        </p:spPr>
        <p:txBody>
          <a:bodyPr/>
          <a:lstStyle/>
          <a:p>
            <a:r>
              <a:rPr lang="en-US" sz="2400" dirty="0"/>
              <a:t>Colloidal Oatmeal Cream vs Rx Barrier Emulsion for Improving Skin Barrier in Moderate-to-Severe Dry Skin</a:t>
            </a:r>
          </a:p>
        </p:txBody>
      </p:sp>
      <p:sp>
        <p:nvSpPr>
          <p:cNvPr id="9220" name="Rectangle 294"/>
          <p:cNvSpPr>
            <a:spLocks noChangeArrowheads="1"/>
          </p:cNvSpPr>
          <p:nvPr/>
        </p:nvSpPr>
        <p:spPr bwMode="auto">
          <a:xfrm>
            <a:off x="1206500" y="5218113"/>
            <a:ext cx="255588" cy="212725"/>
          </a:xfrm>
          <a:prstGeom prst="rect">
            <a:avLst/>
          </a:prstGeom>
          <a:noFill/>
          <a:ln w="9525">
            <a:noFill/>
            <a:miter lim="800000"/>
            <a:headEnd/>
            <a:tailEnd/>
          </a:ln>
        </p:spPr>
        <p:txBody>
          <a:bodyPr wrap="none" lIns="0" tIns="0" rIns="0" bIns="0">
            <a:spAutoFit/>
          </a:bodyPr>
          <a:lstStyle/>
          <a:p>
            <a:pPr algn="r"/>
            <a:r>
              <a:rPr lang="en-US" sz="1400" b="1" baseline="0" dirty="0">
                <a:solidFill>
                  <a:srgbClr val="000000"/>
                </a:solidFill>
              </a:rPr>
              <a:t>-35</a:t>
            </a:r>
            <a:endParaRPr lang="en-US" sz="1400" b="1" baseline="0" dirty="0"/>
          </a:p>
        </p:txBody>
      </p:sp>
      <p:sp>
        <p:nvSpPr>
          <p:cNvPr id="9221" name="Rectangle 295"/>
          <p:cNvSpPr>
            <a:spLocks noChangeArrowheads="1"/>
          </p:cNvSpPr>
          <p:nvPr/>
        </p:nvSpPr>
        <p:spPr bwMode="auto">
          <a:xfrm>
            <a:off x="1206500" y="1992313"/>
            <a:ext cx="255588" cy="212725"/>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-15</a:t>
            </a:r>
            <a:endParaRPr lang="en-US" sz="1400" b="1" baseline="0" dirty="0"/>
          </a:p>
        </p:txBody>
      </p:sp>
      <p:sp>
        <p:nvSpPr>
          <p:cNvPr id="9222" name="Rectangle 303"/>
          <p:cNvSpPr>
            <a:spLocks noChangeArrowheads="1"/>
          </p:cNvSpPr>
          <p:nvPr/>
        </p:nvSpPr>
        <p:spPr bwMode="auto">
          <a:xfrm>
            <a:off x="1206500" y="2798763"/>
            <a:ext cx="255588" cy="212725"/>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-20</a:t>
            </a:r>
            <a:endParaRPr lang="en-US" sz="1400" b="1" baseline="0" dirty="0"/>
          </a:p>
        </p:txBody>
      </p:sp>
      <p:sp>
        <p:nvSpPr>
          <p:cNvPr id="9223" name="Rectangle 305"/>
          <p:cNvSpPr>
            <a:spLocks noChangeArrowheads="1"/>
          </p:cNvSpPr>
          <p:nvPr/>
        </p:nvSpPr>
        <p:spPr bwMode="auto">
          <a:xfrm>
            <a:off x="1206500" y="4411663"/>
            <a:ext cx="255588" cy="212725"/>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-30</a:t>
            </a:r>
            <a:endParaRPr lang="en-US" sz="1400" b="1" baseline="0" dirty="0"/>
          </a:p>
        </p:txBody>
      </p:sp>
      <p:sp>
        <p:nvSpPr>
          <p:cNvPr id="9224" name="Rectangle 317"/>
          <p:cNvSpPr>
            <a:spLocks noChangeArrowheads="1"/>
          </p:cNvSpPr>
          <p:nvPr/>
        </p:nvSpPr>
        <p:spPr bwMode="auto">
          <a:xfrm>
            <a:off x="4344988" y="5402263"/>
            <a:ext cx="98425" cy="212725"/>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4</a:t>
            </a:r>
            <a:endParaRPr lang="en-US" sz="1400" b="1" baseline="0" dirty="0"/>
          </a:p>
        </p:txBody>
      </p:sp>
      <p:sp>
        <p:nvSpPr>
          <p:cNvPr id="9225" name="Line 59"/>
          <p:cNvSpPr>
            <a:spLocks noChangeShapeType="1"/>
          </p:cNvSpPr>
          <p:nvPr/>
        </p:nvSpPr>
        <p:spPr bwMode="auto">
          <a:xfrm>
            <a:off x="1500188" y="2098675"/>
            <a:ext cx="73025" cy="0"/>
          </a:xfrm>
          <a:prstGeom prst="line">
            <a:avLst/>
          </a:prstGeom>
          <a:noFill/>
          <a:ln w="19050">
            <a:solidFill>
              <a:schemeClr val="tx1"/>
            </a:solidFill>
            <a:round/>
            <a:headEnd/>
            <a:tailEnd/>
          </a:ln>
        </p:spPr>
        <p:txBody>
          <a:bodyPr/>
          <a:lstStyle/>
          <a:p>
            <a:endParaRPr lang="en-US" dirty="0"/>
          </a:p>
        </p:txBody>
      </p:sp>
      <p:sp>
        <p:nvSpPr>
          <p:cNvPr id="9226" name="Line 59"/>
          <p:cNvSpPr>
            <a:spLocks noChangeShapeType="1"/>
          </p:cNvSpPr>
          <p:nvPr/>
        </p:nvSpPr>
        <p:spPr bwMode="auto">
          <a:xfrm>
            <a:off x="1500188" y="2903538"/>
            <a:ext cx="73025" cy="0"/>
          </a:xfrm>
          <a:prstGeom prst="line">
            <a:avLst/>
          </a:prstGeom>
          <a:noFill/>
          <a:ln w="19050">
            <a:solidFill>
              <a:schemeClr val="tx1"/>
            </a:solidFill>
            <a:round/>
            <a:headEnd/>
            <a:tailEnd/>
          </a:ln>
        </p:spPr>
        <p:txBody>
          <a:bodyPr/>
          <a:lstStyle/>
          <a:p>
            <a:endParaRPr lang="en-US" dirty="0"/>
          </a:p>
        </p:txBody>
      </p:sp>
      <p:sp>
        <p:nvSpPr>
          <p:cNvPr id="9227" name="Line 59"/>
          <p:cNvSpPr>
            <a:spLocks noChangeShapeType="1"/>
          </p:cNvSpPr>
          <p:nvPr/>
        </p:nvSpPr>
        <p:spPr bwMode="auto">
          <a:xfrm>
            <a:off x="1500188" y="4511675"/>
            <a:ext cx="73025" cy="0"/>
          </a:xfrm>
          <a:prstGeom prst="line">
            <a:avLst/>
          </a:prstGeom>
          <a:noFill/>
          <a:ln w="19050">
            <a:solidFill>
              <a:schemeClr val="tx1"/>
            </a:solidFill>
            <a:round/>
            <a:headEnd/>
            <a:tailEnd/>
          </a:ln>
        </p:spPr>
        <p:txBody>
          <a:bodyPr/>
          <a:lstStyle/>
          <a:p>
            <a:endParaRPr lang="en-US" dirty="0"/>
          </a:p>
        </p:txBody>
      </p:sp>
      <p:sp>
        <p:nvSpPr>
          <p:cNvPr id="9228" name="Line 59"/>
          <p:cNvSpPr>
            <a:spLocks noChangeShapeType="1"/>
          </p:cNvSpPr>
          <p:nvPr/>
        </p:nvSpPr>
        <p:spPr bwMode="auto">
          <a:xfrm>
            <a:off x="1500188" y="5316538"/>
            <a:ext cx="73025" cy="0"/>
          </a:xfrm>
          <a:prstGeom prst="line">
            <a:avLst/>
          </a:prstGeom>
          <a:noFill/>
          <a:ln w="19050">
            <a:solidFill>
              <a:schemeClr val="tx1"/>
            </a:solidFill>
            <a:round/>
            <a:headEnd/>
            <a:tailEnd/>
          </a:ln>
        </p:spPr>
        <p:txBody>
          <a:bodyPr/>
          <a:lstStyle/>
          <a:p>
            <a:endParaRPr lang="en-US" dirty="0"/>
          </a:p>
        </p:txBody>
      </p:sp>
      <p:sp>
        <p:nvSpPr>
          <p:cNvPr id="9229" name="Freeform 49"/>
          <p:cNvSpPr>
            <a:spLocks/>
          </p:cNvSpPr>
          <p:nvPr/>
        </p:nvSpPr>
        <p:spPr bwMode="auto">
          <a:xfrm>
            <a:off x="1573213" y="2098675"/>
            <a:ext cx="6583362" cy="3217863"/>
          </a:xfrm>
          <a:custGeom>
            <a:avLst/>
            <a:gdLst>
              <a:gd name="T0" fmla="*/ 0 w 336"/>
              <a:gd name="T1" fmla="*/ 0 h 336"/>
              <a:gd name="T2" fmla="*/ 0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0"/>
                </a:moveTo>
                <a:lnTo>
                  <a:pt x="0" y="336"/>
                </a:lnTo>
                <a:lnTo>
                  <a:pt x="336" y="336"/>
                </a:lnTo>
              </a:path>
            </a:pathLst>
          </a:custGeom>
          <a:noFill/>
          <a:ln w="19050" cmpd="sng">
            <a:solidFill>
              <a:schemeClr val="tx1"/>
            </a:solidFill>
            <a:round/>
            <a:headEnd/>
            <a:tailEnd/>
          </a:ln>
        </p:spPr>
        <p:txBody>
          <a:bodyPr/>
          <a:lstStyle/>
          <a:p>
            <a:endParaRPr lang="en-US" dirty="0"/>
          </a:p>
        </p:txBody>
      </p:sp>
      <p:sp>
        <p:nvSpPr>
          <p:cNvPr id="9230" name="Rectangle 303"/>
          <p:cNvSpPr>
            <a:spLocks noChangeArrowheads="1"/>
          </p:cNvSpPr>
          <p:nvPr/>
        </p:nvSpPr>
        <p:spPr bwMode="auto">
          <a:xfrm>
            <a:off x="1206500" y="3605213"/>
            <a:ext cx="255588" cy="212725"/>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-25</a:t>
            </a:r>
            <a:endParaRPr lang="en-US" sz="1400" b="1" baseline="0" dirty="0"/>
          </a:p>
        </p:txBody>
      </p:sp>
      <p:sp>
        <p:nvSpPr>
          <p:cNvPr id="9231" name="Line 59"/>
          <p:cNvSpPr>
            <a:spLocks noChangeShapeType="1"/>
          </p:cNvSpPr>
          <p:nvPr/>
        </p:nvSpPr>
        <p:spPr bwMode="auto">
          <a:xfrm>
            <a:off x="1500188" y="3708400"/>
            <a:ext cx="73025" cy="0"/>
          </a:xfrm>
          <a:prstGeom prst="line">
            <a:avLst/>
          </a:prstGeom>
          <a:noFill/>
          <a:ln w="19050">
            <a:solidFill>
              <a:schemeClr val="tx1"/>
            </a:solidFill>
            <a:round/>
            <a:headEnd/>
            <a:tailEnd/>
          </a:ln>
        </p:spPr>
        <p:txBody>
          <a:bodyPr/>
          <a:lstStyle/>
          <a:p>
            <a:endParaRPr lang="en-US" dirty="0"/>
          </a:p>
        </p:txBody>
      </p:sp>
      <p:sp>
        <p:nvSpPr>
          <p:cNvPr id="9232" name="Rectangle 317"/>
          <p:cNvSpPr>
            <a:spLocks noChangeArrowheads="1"/>
          </p:cNvSpPr>
          <p:nvPr/>
        </p:nvSpPr>
        <p:spPr bwMode="auto">
          <a:xfrm>
            <a:off x="8107363" y="5402263"/>
            <a:ext cx="98425" cy="212725"/>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9</a:t>
            </a:r>
            <a:endParaRPr lang="en-US" sz="1400" b="1" baseline="0" dirty="0"/>
          </a:p>
        </p:txBody>
      </p:sp>
      <p:sp>
        <p:nvSpPr>
          <p:cNvPr id="9233" name="Rectangle 317"/>
          <p:cNvSpPr>
            <a:spLocks noChangeArrowheads="1"/>
          </p:cNvSpPr>
          <p:nvPr/>
        </p:nvSpPr>
        <p:spPr bwMode="auto">
          <a:xfrm>
            <a:off x="4652963" y="5727700"/>
            <a:ext cx="423862" cy="212725"/>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Days</a:t>
            </a:r>
            <a:endParaRPr lang="en-US" sz="1400" b="1" baseline="0" dirty="0"/>
          </a:p>
        </p:txBody>
      </p:sp>
      <p:sp>
        <p:nvSpPr>
          <p:cNvPr id="9234" name="Rectangle 317"/>
          <p:cNvSpPr>
            <a:spLocks noChangeArrowheads="1"/>
          </p:cNvSpPr>
          <p:nvPr/>
        </p:nvSpPr>
        <p:spPr bwMode="auto">
          <a:xfrm>
            <a:off x="2463800" y="5402263"/>
            <a:ext cx="98425" cy="212725"/>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1</a:t>
            </a:r>
            <a:endParaRPr lang="en-US" sz="1400" b="1" baseline="0" dirty="0"/>
          </a:p>
        </p:txBody>
      </p:sp>
      <p:sp>
        <p:nvSpPr>
          <p:cNvPr id="9235" name="Rectangle 317"/>
          <p:cNvSpPr>
            <a:spLocks noChangeArrowheads="1"/>
          </p:cNvSpPr>
          <p:nvPr/>
        </p:nvSpPr>
        <p:spPr bwMode="auto">
          <a:xfrm>
            <a:off x="6226175" y="5402263"/>
            <a:ext cx="98425" cy="212725"/>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7</a:t>
            </a:r>
            <a:endParaRPr lang="en-US" sz="1400" b="1" baseline="0" dirty="0"/>
          </a:p>
        </p:txBody>
      </p:sp>
      <p:cxnSp>
        <p:nvCxnSpPr>
          <p:cNvPr id="9236" name="Straight Connector 552"/>
          <p:cNvCxnSpPr>
            <a:cxnSpLocks noChangeShapeType="1"/>
          </p:cNvCxnSpPr>
          <p:nvPr/>
        </p:nvCxnSpPr>
        <p:spPr bwMode="auto">
          <a:xfrm rot="5400000">
            <a:off x="2476500" y="5353051"/>
            <a:ext cx="73025" cy="0"/>
          </a:xfrm>
          <a:prstGeom prst="line">
            <a:avLst/>
          </a:prstGeom>
          <a:noFill/>
          <a:ln w="19050">
            <a:solidFill>
              <a:schemeClr val="tx1"/>
            </a:solidFill>
            <a:round/>
            <a:headEnd/>
            <a:tailEnd/>
          </a:ln>
        </p:spPr>
      </p:cxnSp>
      <p:sp>
        <p:nvSpPr>
          <p:cNvPr id="9237" name="Rectangle 307"/>
          <p:cNvSpPr>
            <a:spLocks noChangeArrowheads="1"/>
          </p:cNvSpPr>
          <p:nvPr/>
        </p:nvSpPr>
        <p:spPr bwMode="auto">
          <a:xfrm rot="-5400000">
            <a:off x="-328678" y="3462179"/>
            <a:ext cx="2305183" cy="492443"/>
          </a:xfrm>
          <a:prstGeom prst="rect">
            <a:avLst/>
          </a:prstGeom>
          <a:noFill/>
          <a:ln w="9525">
            <a:noFill/>
            <a:miter lim="800000"/>
            <a:headEnd/>
            <a:tailEnd/>
          </a:ln>
        </p:spPr>
        <p:txBody>
          <a:bodyPr wrap="none" lIns="0" tIns="0" rIns="0" bIns="0" anchorCtr="1">
            <a:spAutoFit/>
          </a:bodyPr>
          <a:lstStyle/>
          <a:p>
            <a:pPr algn="ctr"/>
            <a:r>
              <a:rPr lang="en-US" sz="1600" b="1" baseline="0" dirty="0">
                <a:solidFill>
                  <a:srgbClr val="000000"/>
                </a:solidFill>
              </a:rPr>
              <a:t>Percent Mean Reduction in</a:t>
            </a:r>
            <a:br>
              <a:rPr lang="en-US" sz="1600" b="1" baseline="0" dirty="0">
                <a:solidFill>
                  <a:srgbClr val="000000"/>
                </a:solidFill>
              </a:rPr>
            </a:br>
            <a:r>
              <a:rPr lang="en-US" sz="1600" b="1" baseline="0" dirty="0">
                <a:solidFill>
                  <a:srgbClr val="000000"/>
                </a:solidFill>
              </a:rPr>
              <a:t>Water Loss</a:t>
            </a:r>
            <a:endParaRPr lang="en-US" sz="1600" b="1" baseline="0" dirty="0"/>
          </a:p>
        </p:txBody>
      </p:sp>
      <p:sp>
        <p:nvSpPr>
          <p:cNvPr id="9238" name="Rectangle 317"/>
          <p:cNvSpPr>
            <a:spLocks noChangeArrowheads="1"/>
          </p:cNvSpPr>
          <p:nvPr/>
        </p:nvSpPr>
        <p:spPr bwMode="auto">
          <a:xfrm>
            <a:off x="6799263" y="2149475"/>
            <a:ext cx="828675" cy="365125"/>
          </a:xfrm>
          <a:prstGeom prst="rect">
            <a:avLst/>
          </a:prstGeom>
          <a:noFill/>
          <a:ln w="9525">
            <a:noFill/>
            <a:miter lim="800000"/>
            <a:headEnd/>
            <a:tailEnd/>
          </a:ln>
        </p:spPr>
        <p:txBody>
          <a:bodyPr wrap="none" lIns="0" tIns="0" rIns="0" bIns="0" anchorCtr="1">
            <a:spAutoFit/>
          </a:bodyPr>
          <a:lstStyle/>
          <a:p>
            <a:pPr algn="ctr"/>
            <a:r>
              <a:rPr lang="en-US" sz="1200" b="1" baseline="0" dirty="0">
                <a:solidFill>
                  <a:srgbClr val="000000"/>
                </a:solidFill>
              </a:rPr>
              <a:t>Regression</a:t>
            </a:r>
            <a:br>
              <a:rPr lang="en-US" sz="1200" b="1" baseline="0" dirty="0">
                <a:solidFill>
                  <a:srgbClr val="000000"/>
                </a:solidFill>
              </a:rPr>
            </a:br>
            <a:r>
              <a:rPr lang="en-US" sz="1200" b="1" baseline="0" dirty="0">
                <a:solidFill>
                  <a:srgbClr val="000000"/>
                </a:solidFill>
              </a:rPr>
              <a:t>Period</a:t>
            </a:r>
            <a:endParaRPr lang="en-US" sz="1200" b="1" baseline="0" dirty="0"/>
          </a:p>
        </p:txBody>
      </p:sp>
      <p:cxnSp>
        <p:nvCxnSpPr>
          <p:cNvPr id="9239" name="Straight Connector 553"/>
          <p:cNvCxnSpPr>
            <a:cxnSpLocks noChangeShapeType="1"/>
          </p:cNvCxnSpPr>
          <p:nvPr/>
        </p:nvCxnSpPr>
        <p:spPr bwMode="auto">
          <a:xfrm rot="5400000">
            <a:off x="8120062" y="5353051"/>
            <a:ext cx="73025" cy="0"/>
          </a:xfrm>
          <a:prstGeom prst="line">
            <a:avLst/>
          </a:prstGeom>
          <a:noFill/>
          <a:ln w="19050">
            <a:solidFill>
              <a:schemeClr val="tx1"/>
            </a:solidFill>
            <a:round/>
            <a:headEnd/>
            <a:tailEnd/>
          </a:ln>
        </p:spPr>
      </p:cxnSp>
      <p:cxnSp>
        <p:nvCxnSpPr>
          <p:cNvPr id="9240" name="Straight Connector 553"/>
          <p:cNvCxnSpPr>
            <a:cxnSpLocks noChangeShapeType="1"/>
          </p:cNvCxnSpPr>
          <p:nvPr/>
        </p:nvCxnSpPr>
        <p:spPr bwMode="auto">
          <a:xfrm rot="5400000">
            <a:off x="6238875" y="5353051"/>
            <a:ext cx="73025" cy="0"/>
          </a:xfrm>
          <a:prstGeom prst="line">
            <a:avLst/>
          </a:prstGeom>
          <a:noFill/>
          <a:ln w="19050">
            <a:solidFill>
              <a:schemeClr val="tx1"/>
            </a:solidFill>
            <a:round/>
            <a:headEnd/>
            <a:tailEnd/>
          </a:ln>
        </p:spPr>
      </p:cxnSp>
      <p:cxnSp>
        <p:nvCxnSpPr>
          <p:cNvPr id="9241" name="Straight Connector 552"/>
          <p:cNvCxnSpPr>
            <a:cxnSpLocks noChangeShapeType="1"/>
          </p:cNvCxnSpPr>
          <p:nvPr/>
        </p:nvCxnSpPr>
        <p:spPr bwMode="auto">
          <a:xfrm rot="5400000">
            <a:off x="4357687" y="5353051"/>
            <a:ext cx="73025" cy="0"/>
          </a:xfrm>
          <a:prstGeom prst="line">
            <a:avLst/>
          </a:prstGeom>
          <a:noFill/>
          <a:ln w="19050">
            <a:solidFill>
              <a:schemeClr val="tx1"/>
            </a:solidFill>
            <a:round/>
            <a:headEnd/>
            <a:tailEnd/>
          </a:ln>
        </p:spPr>
      </p:cxnSp>
      <p:sp>
        <p:nvSpPr>
          <p:cNvPr id="9242" name="Rectangle 376"/>
          <p:cNvSpPr>
            <a:spLocks noChangeArrowheads="1"/>
          </p:cNvSpPr>
          <p:nvPr/>
        </p:nvSpPr>
        <p:spPr bwMode="auto">
          <a:xfrm>
            <a:off x="2478088" y="1710274"/>
            <a:ext cx="1590244" cy="184666"/>
          </a:xfrm>
          <a:prstGeom prst="rect">
            <a:avLst/>
          </a:prstGeom>
          <a:noFill/>
          <a:ln w="9525">
            <a:noFill/>
            <a:miter lim="800000"/>
            <a:headEnd/>
            <a:tailEnd/>
          </a:ln>
        </p:spPr>
        <p:txBody>
          <a:bodyPr wrap="none" lIns="0" tIns="0" rIns="0" bIns="0" anchor="ctr">
            <a:spAutoFit/>
          </a:bodyPr>
          <a:lstStyle/>
          <a:p>
            <a:r>
              <a:rPr lang="en-US" sz="1200" b="1" baseline="0" dirty="0">
                <a:solidFill>
                  <a:srgbClr val="010101"/>
                </a:solidFill>
              </a:rPr>
              <a:t>Colloida</a:t>
            </a:r>
            <a:r>
              <a:rPr lang="en-US" sz="1200" b="1" dirty="0">
                <a:solidFill>
                  <a:srgbClr val="010101"/>
                </a:solidFill>
              </a:rPr>
              <a:t>l Oatmeal </a:t>
            </a:r>
            <a:r>
              <a:rPr lang="en-US" sz="1200" b="1" baseline="0" dirty="0">
                <a:solidFill>
                  <a:srgbClr val="010101"/>
                </a:solidFill>
              </a:rPr>
              <a:t>Cream</a:t>
            </a:r>
            <a:endParaRPr lang="en-US" sz="1200" b="1" baseline="0" dirty="0"/>
          </a:p>
        </p:txBody>
      </p:sp>
      <p:sp>
        <p:nvSpPr>
          <p:cNvPr id="9243" name="Rectangle 381"/>
          <p:cNvSpPr>
            <a:spLocks noChangeArrowheads="1"/>
          </p:cNvSpPr>
          <p:nvPr/>
        </p:nvSpPr>
        <p:spPr bwMode="auto">
          <a:xfrm>
            <a:off x="5776913" y="1711325"/>
            <a:ext cx="1828800" cy="182563"/>
          </a:xfrm>
          <a:prstGeom prst="rect">
            <a:avLst/>
          </a:prstGeom>
          <a:noFill/>
          <a:ln w="9525">
            <a:noFill/>
            <a:miter lim="800000"/>
            <a:headEnd/>
            <a:tailEnd/>
          </a:ln>
        </p:spPr>
        <p:txBody>
          <a:bodyPr wrap="none" lIns="0" tIns="0" rIns="0" bIns="0" anchor="ctr">
            <a:spAutoFit/>
          </a:bodyPr>
          <a:lstStyle/>
          <a:p>
            <a:r>
              <a:rPr lang="en-US" sz="1200" b="1" baseline="0" dirty="0">
                <a:solidFill>
                  <a:srgbClr val="010101"/>
                </a:solidFill>
              </a:rPr>
              <a:t>Rx Skin Barrier Emulsion</a:t>
            </a:r>
            <a:endParaRPr lang="en-US" sz="1200" b="1" baseline="0" dirty="0"/>
          </a:p>
        </p:txBody>
      </p:sp>
      <p:cxnSp>
        <p:nvCxnSpPr>
          <p:cNvPr id="9244" name="Straight Connector 80"/>
          <p:cNvCxnSpPr>
            <a:cxnSpLocks noChangeShapeType="1"/>
          </p:cNvCxnSpPr>
          <p:nvPr/>
        </p:nvCxnSpPr>
        <p:spPr bwMode="auto">
          <a:xfrm>
            <a:off x="2106613" y="1803400"/>
            <a:ext cx="274637" cy="0"/>
          </a:xfrm>
          <a:prstGeom prst="line">
            <a:avLst/>
          </a:prstGeom>
          <a:ln>
            <a:headEnd/>
            <a:tailEnd/>
          </a:ln>
        </p:spPr>
        <p:style>
          <a:lnRef idx="3">
            <a:schemeClr val="accent1"/>
          </a:lnRef>
          <a:fillRef idx="0">
            <a:schemeClr val="accent1"/>
          </a:fillRef>
          <a:effectRef idx="2">
            <a:schemeClr val="accent1"/>
          </a:effectRef>
          <a:fontRef idx="minor">
            <a:schemeClr val="tx1"/>
          </a:fontRef>
        </p:style>
      </p:cxnSp>
      <p:sp>
        <p:nvSpPr>
          <p:cNvPr id="9245" name="Rectangle 374"/>
          <p:cNvSpPr>
            <a:spLocks noChangeArrowheads="1"/>
          </p:cNvSpPr>
          <p:nvPr/>
        </p:nvSpPr>
        <p:spPr bwMode="auto">
          <a:xfrm>
            <a:off x="2189163" y="1747838"/>
            <a:ext cx="109537" cy="1111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baseline="0" dirty="0"/>
          </a:p>
        </p:txBody>
      </p:sp>
      <p:cxnSp>
        <p:nvCxnSpPr>
          <p:cNvPr id="9247" name="Straight Connector 84"/>
          <p:cNvCxnSpPr>
            <a:cxnSpLocks noChangeShapeType="1"/>
          </p:cNvCxnSpPr>
          <p:nvPr/>
        </p:nvCxnSpPr>
        <p:spPr bwMode="auto">
          <a:xfrm>
            <a:off x="5405438" y="1803400"/>
            <a:ext cx="274637" cy="0"/>
          </a:xfrm>
          <a:prstGeom prst="line">
            <a:avLst/>
          </a:prstGeom>
          <a:noFill/>
          <a:ln w="41275" cap="rnd" algn="ctr">
            <a:solidFill>
              <a:srgbClr val="836E39"/>
            </a:solidFill>
            <a:round/>
            <a:headEnd/>
            <a:tailEnd/>
          </a:ln>
        </p:spPr>
      </p:cxnSp>
      <p:sp>
        <p:nvSpPr>
          <p:cNvPr id="9248" name="Rectangle 374"/>
          <p:cNvSpPr>
            <a:spLocks noChangeArrowheads="1"/>
          </p:cNvSpPr>
          <p:nvPr/>
        </p:nvSpPr>
        <p:spPr bwMode="auto">
          <a:xfrm>
            <a:off x="5487988" y="1747838"/>
            <a:ext cx="109537" cy="1111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aseline="0" dirty="0"/>
          </a:p>
        </p:txBody>
      </p:sp>
      <p:cxnSp>
        <p:nvCxnSpPr>
          <p:cNvPr id="9249" name="Straight Connector 86"/>
          <p:cNvCxnSpPr>
            <a:cxnSpLocks noChangeShapeType="1"/>
          </p:cNvCxnSpPr>
          <p:nvPr/>
        </p:nvCxnSpPr>
        <p:spPr bwMode="auto">
          <a:xfrm>
            <a:off x="5405438" y="1803400"/>
            <a:ext cx="274637" cy="0"/>
          </a:xfrm>
          <a:prstGeom prst="line">
            <a:avLst/>
          </a:prstGeom>
          <a:ln>
            <a:headEnd/>
            <a:tailEnd/>
          </a:ln>
        </p:spPr>
        <p:style>
          <a:lnRef idx="3">
            <a:schemeClr val="accent3"/>
          </a:lnRef>
          <a:fillRef idx="0">
            <a:schemeClr val="accent3"/>
          </a:fillRef>
          <a:effectRef idx="2">
            <a:schemeClr val="accent3"/>
          </a:effectRef>
          <a:fontRef idx="minor">
            <a:schemeClr val="tx1"/>
          </a:fontRef>
        </p:style>
      </p:cxnSp>
      <p:grpSp>
        <p:nvGrpSpPr>
          <p:cNvPr id="2" name="Group 109"/>
          <p:cNvGrpSpPr>
            <a:grpSpLocks/>
          </p:cNvGrpSpPr>
          <p:nvPr/>
        </p:nvGrpSpPr>
        <p:grpSpPr bwMode="auto">
          <a:xfrm>
            <a:off x="2459038" y="2676525"/>
            <a:ext cx="5753100" cy="2246313"/>
            <a:chOff x="2458925" y="2495670"/>
            <a:chExt cx="5752419" cy="2246596"/>
          </a:xfrm>
        </p:grpSpPr>
        <p:sp>
          <p:nvSpPr>
            <p:cNvPr id="9259" name="Freeform 89"/>
            <p:cNvSpPr>
              <a:spLocks/>
            </p:cNvSpPr>
            <p:nvPr/>
          </p:nvSpPr>
          <p:spPr bwMode="auto">
            <a:xfrm>
              <a:off x="2505075" y="2543175"/>
              <a:ext cx="5653088" cy="2147888"/>
            </a:xfrm>
            <a:custGeom>
              <a:avLst/>
              <a:gdLst>
                <a:gd name="T0" fmla="*/ 0 w 5653088"/>
                <a:gd name="T1" fmla="*/ 0 h 2147888"/>
                <a:gd name="T2" fmla="*/ 1890713 w 5653088"/>
                <a:gd name="T3" fmla="*/ 1871663 h 2147888"/>
                <a:gd name="T4" fmla="*/ 3767138 w 5653088"/>
                <a:gd name="T5" fmla="*/ 2000250 h 2147888"/>
                <a:gd name="T6" fmla="*/ 5653088 w 5653088"/>
                <a:gd name="T7" fmla="*/ 2147888 h 2147888"/>
                <a:gd name="T8" fmla="*/ 0 60000 65536"/>
                <a:gd name="T9" fmla="*/ 0 60000 65536"/>
                <a:gd name="T10" fmla="*/ 0 60000 65536"/>
                <a:gd name="T11" fmla="*/ 0 60000 65536"/>
                <a:gd name="T12" fmla="*/ 0 w 5653088"/>
                <a:gd name="T13" fmla="*/ 0 h 2147888"/>
                <a:gd name="T14" fmla="*/ 5653088 w 5653088"/>
                <a:gd name="T15" fmla="*/ 2147888 h 2147888"/>
              </a:gdLst>
              <a:ahLst/>
              <a:cxnLst>
                <a:cxn ang="T8">
                  <a:pos x="T0" y="T1"/>
                </a:cxn>
                <a:cxn ang="T9">
                  <a:pos x="T2" y="T3"/>
                </a:cxn>
                <a:cxn ang="T10">
                  <a:pos x="T4" y="T5"/>
                </a:cxn>
                <a:cxn ang="T11">
                  <a:pos x="T6" y="T7"/>
                </a:cxn>
              </a:cxnLst>
              <a:rect l="T12" t="T13" r="T14" b="T15"/>
              <a:pathLst>
                <a:path w="5653088" h="2147888">
                  <a:moveTo>
                    <a:pt x="0" y="0"/>
                  </a:moveTo>
                  <a:lnTo>
                    <a:pt x="1890713" y="1871663"/>
                  </a:lnTo>
                  <a:lnTo>
                    <a:pt x="3767138" y="2000250"/>
                  </a:lnTo>
                  <a:lnTo>
                    <a:pt x="5653088" y="2147888"/>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sp>
          <p:nvSpPr>
            <p:cNvPr id="9260" name="Rectangle 374"/>
            <p:cNvSpPr>
              <a:spLocks noChangeArrowheads="1"/>
            </p:cNvSpPr>
            <p:nvPr/>
          </p:nvSpPr>
          <p:spPr bwMode="auto">
            <a:xfrm>
              <a:off x="2458925" y="2495670"/>
              <a:ext cx="109537" cy="1111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baseline="0" dirty="0"/>
            </a:p>
          </p:txBody>
        </p:sp>
        <p:sp>
          <p:nvSpPr>
            <p:cNvPr id="9261" name="Rectangle 374"/>
            <p:cNvSpPr>
              <a:spLocks noChangeArrowheads="1"/>
            </p:cNvSpPr>
            <p:nvPr/>
          </p:nvSpPr>
          <p:spPr bwMode="auto">
            <a:xfrm>
              <a:off x="4339886" y="4352913"/>
              <a:ext cx="109537" cy="1111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baseline="0" dirty="0"/>
            </a:p>
          </p:txBody>
        </p:sp>
        <p:sp>
          <p:nvSpPr>
            <p:cNvPr id="9262" name="Rectangle 374"/>
            <p:cNvSpPr>
              <a:spLocks noChangeArrowheads="1"/>
            </p:cNvSpPr>
            <p:nvPr/>
          </p:nvSpPr>
          <p:spPr bwMode="auto">
            <a:xfrm>
              <a:off x="6220847" y="4485862"/>
              <a:ext cx="109537" cy="1111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baseline="0" dirty="0"/>
            </a:p>
          </p:txBody>
        </p:sp>
        <p:sp>
          <p:nvSpPr>
            <p:cNvPr id="9263" name="Rectangle 374"/>
            <p:cNvSpPr>
              <a:spLocks noChangeArrowheads="1"/>
            </p:cNvSpPr>
            <p:nvPr/>
          </p:nvSpPr>
          <p:spPr bwMode="auto">
            <a:xfrm>
              <a:off x="8101807" y="4631141"/>
              <a:ext cx="109537" cy="111125"/>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baseline="0" dirty="0"/>
            </a:p>
          </p:txBody>
        </p:sp>
        <p:sp>
          <p:nvSpPr>
            <p:cNvPr id="9264" name="Freeform 93"/>
            <p:cNvSpPr>
              <a:spLocks/>
            </p:cNvSpPr>
            <p:nvPr/>
          </p:nvSpPr>
          <p:spPr bwMode="auto">
            <a:xfrm>
              <a:off x="2505075" y="2543175"/>
              <a:ext cx="5653088" cy="2147888"/>
            </a:xfrm>
            <a:custGeom>
              <a:avLst/>
              <a:gdLst>
                <a:gd name="T0" fmla="*/ 0 w 5653088"/>
                <a:gd name="T1" fmla="*/ 0 h 2147888"/>
                <a:gd name="T2" fmla="*/ 1890713 w 5653088"/>
                <a:gd name="T3" fmla="*/ 1871663 h 2147888"/>
                <a:gd name="T4" fmla="*/ 3767138 w 5653088"/>
                <a:gd name="T5" fmla="*/ 2000250 h 2147888"/>
                <a:gd name="T6" fmla="*/ 5653088 w 5653088"/>
                <a:gd name="T7" fmla="*/ 2147888 h 2147888"/>
                <a:gd name="T8" fmla="*/ 0 60000 65536"/>
                <a:gd name="T9" fmla="*/ 0 60000 65536"/>
                <a:gd name="T10" fmla="*/ 0 60000 65536"/>
                <a:gd name="T11" fmla="*/ 0 60000 65536"/>
                <a:gd name="T12" fmla="*/ 0 w 5653088"/>
                <a:gd name="T13" fmla="*/ 0 h 2147888"/>
                <a:gd name="T14" fmla="*/ 5653088 w 5653088"/>
                <a:gd name="T15" fmla="*/ 2147888 h 2147888"/>
              </a:gdLst>
              <a:ahLst/>
              <a:cxnLst>
                <a:cxn ang="T8">
                  <a:pos x="T0" y="T1"/>
                </a:cxn>
                <a:cxn ang="T9">
                  <a:pos x="T2" y="T3"/>
                </a:cxn>
                <a:cxn ang="T10">
                  <a:pos x="T4" y="T5"/>
                </a:cxn>
                <a:cxn ang="T11">
                  <a:pos x="T6" y="T7"/>
                </a:cxn>
              </a:cxnLst>
              <a:rect l="T12" t="T13" r="T14" b="T15"/>
              <a:pathLst>
                <a:path w="5653088" h="2147888">
                  <a:moveTo>
                    <a:pt x="0" y="0"/>
                  </a:moveTo>
                  <a:lnTo>
                    <a:pt x="1890713" y="1871663"/>
                  </a:lnTo>
                  <a:lnTo>
                    <a:pt x="3767138" y="2000250"/>
                  </a:lnTo>
                  <a:lnTo>
                    <a:pt x="5653088" y="2147888"/>
                  </a:lnTo>
                </a:path>
              </a:pathLst>
            </a:custGeom>
            <a:ln>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a:lstStyle/>
            <a:p>
              <a:endParaRPr lang="en-US" dirty="0"/>
            </a:p>
          </p:txBody>
        </p:sp>
      </p:grpSp>
      <p:grpSp>
        <p:nvGrpSpPr>
          <p:cNvPr id="3" name="Group 108"/>
          <p:cNvGrpSpPr>
            <a:grpSpLocks/>
          </p:cNvGrpSpPr>
          <p:nvPr/>
        </p:nvGrpSpPr>
        <p:grpSpPr bwMode="auto">
          <a:xfrm>
            <a:off x="2459038" y="4240213"/>
            <a:ext cx="5753100" cy="871537"/>
            <a:chOff x="2458925" y="4058518"/>
            <a:chExt cx="5752419" cy="871701"/>
          </a:xfrm>
        </p:grpSpPr>
        <p:sp>
          <p:nvSpPr>
            <p:cNvPr id="9253" name="Freeform 102"/>
            <p:cNvSpPr>
              <a:spLocks/>
            </p:cNvSpPr>
            <p:nvPr/>
          </p:nvSpPr>
          <p:spPr bwMode="auto">
            <a:xfrm>
              <a:off x="2513693" y="4114080"/>
              <a:ext cx="5638120" cy="760576"/>
            </a:xfrm>
            <a:custGeom>
              <a:avLst/>
              <a:gdLst>
                <a:gd name="T0" fmla="*/ 0 w 5638120"/>
                <a:gd name="T1" fmla="*/ 0 h 760576"/>
                <a:gd name="T2" fmla="*/ 1878920 w 5638120"/>
                <a:gd name="T3" fmla="*/ 678986 h 760576"/>
                <a:gd name="T4" fmla="*/ 3758520 w 5638120"/>
                <a:gd name="T5" fmla="*/ 760576 h 760576"/>
                <a:gd name="T6" fmla="*/ 5638120 w 5638120"/>
                <a:gd name="T7" fmla="*/ 387274 h 760576"/>
                <a:gd name="T8" fmla="*/ 0 60000 65536"/>
                <a:gd name="T9" fmla="*/ 0 60000 65536"/>
                <a:gd name="T10" fmla="*/ 0 60000 65536"/>
                <a:gd name="T11" fmla="*/ 0 60000 65536"/>
                <a:gd name="T12" fmla="*/ 0 w 5638120"/>
                <a:gd name="T13" fmla="*/ 0 h 760576"/>
                <a:gd name="T14" fmla="*/ 5638120 w 5638120"/>
                <a:gd name="T15" fmla="*/ 760576 h 760576"/>
              </a:gdLst>
              <a:ahLst/>
              <a:cxnLst>
                <a:cxn ang="T8">
                  <a:pos x="T0" y="T1"/>
                </a:cxn>
                <a:cxn ang="T9">
                  <a:pos x="T2" y="T3"/>
                </a:cxn>
                <a:cxn ang="T10">
                  <a:pos x="T4" y="T5"/>
                </a:cxn>
                <a:cxn ang="T11">
                  <a:pos x="T6" y="T7"/>
                </a:cxn>
              </a:cxnLst>
              <a:rect l="T12" t="T13" r="T14" b="T15"/>
              <a:pathLst>
                <a:path w="5638120" h="760576">
                  <a:moveTo>
                    <a:pt x="0" y="0"/>
                  </a:moveTo>
                  <a:lnTo>
                    <a:pt x="1878920" y="678986"/>
                  </a:lnTo>
                  <a:lnTo>
                    <a:pt x="3758520" y="760576"/>
                  </a:lnTo>
                  <a:lnTo>
                    <a:pt x="5638120" y="387274"/>
                  </a:lnTo>
                </a:path>
              </a:pathLst>
            </a:custGeom>
            <a:noFill/>
            <a:ln w="41275" cap="rnd" cmpd="sng" algn="ctr">
              <a:solidFill>
                <a:srgbClr val="836E39"/>
              </a:solidFill>
              <a:prstDash val="solid"/>
              <a:round/>
              <a:headEnd type="none" w="med" len="med"/>
              <a:tailEnd type="none" w="med" len="med"/>
            </a:ln>
          </p:spPr>
          <p:txBody>
            <a:bodyPr/>
            <a:lstStyle/>
            <a:p>
              <a:endParaRPr lang="en-US" dirty="0"/>
            </a:p>
          </p:txBody>
        </p:sp>
        <p:sp>
          <p:nvSpPr>
            <p:cNvPr id="9254" name="Rectangle 375"/>
            <p:cNvSpPr>
              <a:spLocks noChangeArrowheads="1"/>
            </p:cNvSpPr>
            <p:nvPr/>
          </p:nvSpPr>
          <p:spPr bwMode="auto">
            <a:xfrm>
              <a:off x="4339886" y="4738822"/>
              <a:ext cx="109537" cy="1111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aseline="0" dirty="0"/>
            </a:p>
          </p:txBody>
        </p:sp>
        <p:sp>
          <p:nvSpPr>
            <p:cNvPr id="9255" name="Rectangle 375"/>
            <p:cNvSpPr>
              <a:spLocks noChangeArrowheads="1"/>
            </p:cNvSpPr>
            <p:nvPr/>
          </p:nvSpPr>
          <p:spPr bwMode="auto">
            <a:xfrm>
              <a:off x="6220847" y="4819094"/>
              <a:ext cx="109537" cy="1111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aseline="0" dirty="0"/>
            </a:p>
          </p:txBody>
        </p:sp>
        <p:sp>
          <p:nvSpPr>
            <p:cNvPr id="9256" name="Rectangle 375"/>
            <p:cNvSpPr>
              <a:spLocks noChangeArrowheads="1"/>
            </p:cNvSpPr>
            <p:nvPr/>
          </p:nvSpPr>
          <p:spPr bwMode="auto">
            <a:xfrm>
              <a:off x="8101807" y="4443079"/>
              <a:ext cx="109537" cy="1111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aseline="0" dirty="0"/>
            </a:p>
          </p:txBody>
        </p:sp>
        <p:sp>
          <p:nvSpPr>
            <p:cNvPr id="9257" name="Rectangle 375"/>
            <p:cNvSpPr>
              <a:spLocks noChangeArrowheads="1"/>
            </p:cNvSpPr>
            <p:nvPr/>
          </p:nvSpPr>
          <p:spPr bwMode="auto">
            <a:xfrm>
              <a:off x="2458925" y="4058518"/>
              <a:ext cx="109537" cy="111125"/>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baseline="0" dirty="0"/>
            </a:p>
          </p:txBody>
        </p:sp>
        <p:sp>
          <p:nvSpPr>
            <p:cNvPr id="9258" name="Freeform 107"/>
            <p:cNvSpPr>
              <a:spLocks/>
            </p:cNvSpPr>
            <p:nvPr/>
          </p:nvSpPr>
          <p:spPr bwMode="auto">
            <a:xfrm>
              <a:off x="2513693" y="4114080"/>
              <a:ext cx="5638120" cy="760576"/>
            </a:xfrm>
            <a:custGeom>
              <a:avLst/>
              <a:gdLst>
                <a:gd name="T0" fmla="*/ 0 w 5638120"/>
                <a:gd name="T1" fmla="*/ 0 h 760576"/>
                <a:gd name="T2" fmla="*/ 1878920 w 5638120"/>
                <a:gd name="T3" fmla="*/ 678986 h 760576"/>
                <a:gd name="T4" fmla="*/ 3758520 w 5638120"/>
                <a:gd name="T5" fmla="*/ 760576 h 760576"/>
                <a:gd name="T6" fmla="*/ 5638120 w 5638120"/>
                <a:gd name="T7" fmla="*/ 387274 h 760576"/>
                <a:gd name="T8" fmla="*/ 0 60000 65536"/>
                <a:gd name="T9" fmla="*/ 0 60000 65536"/>
                <a:gd name="T10" fmla="*/ 0 60000 65536"/>
                <a:gd name="T11" fmla="*/ 0 60000 65536"/>
                <a:gd name="T12" fmla="*/ 0 w 5638120"/>
                <a:gd name="T13" fmla="*/ 0 h 760576"/>
                <a:gd name="T14" fmla="*/ 5638120 w 5638120"/>
                <a:gd name="T15" fmla="*/ 760576 h 760576"/>
              </a:gdLst>
              <a:ahLst/>
              <a:cxnLst>
                <a:cxn ang="T8">
                  <a:pos x="T0" y="T1"/>
                </a:cxn>
                <a:cxn ang="T9">
                  <a:pos x="T2" y="T3"/>
                </a:cxn>
                <a:cxn ang="T10">
                  <a:pos x="T4" y="T5"/>
                </a:cxn>
                <a:cxn ang="T11">
                  <a:pos x="T6" y="T7"/>
                </a:cxn>
              </a:cxnLst>
              <a:rect l="T12" t="T13" r="T14" b="T15"/>
              <a:pathLst>
                <a:path w="5638120" h="760576">
                  <a:moveTo>
                    <a:pt x="0" y="0"/>
                  </a:moveTo>
                  <a:lnTo>
                    <a:pt x="1878920" y="678986"/>
                  </a:lnTo>
                  <a:lnTo>
                    <a:pt x="3758520" y="760576"/>
                  </a:lnTo>
                  <a:lnTo>
                    <a:pt x="5638120" y="387274"/>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grpSp>
      <p:sp>
        <p:nvSpPr>
          <p:cNvPr id="9252" name="Text Box 4"/>
          <p:cNvSpPr txBox="1">
            <a:spLocks noChangeArrowheads="1"/>
          </p:cNvSpPr>
          <p:nvPr/>
        </p:nvSpPr>
        <p:spPr bwMode="auto">
          <a:xfrm>
            <a:off x="228600" y="6370638"/>
            <a:ext cx="6621462" cy="258532"/>
          </a:xfrm>
          <a:prstGeom prst="rect">
            <a:avLst/>
          </a:prstGeom>
          <a:noFill/>
          <a:ln w="9525">
            <a:noFill/>
            <a:miter lim="800000"/>
            <a:headEnd/>
            <a:tailEnd/>
          </a:ln>
        </p:spPr>
        <p:txBody>
          <a:bodyPr>
            <a:spAutoFit/>
          </a:bodyPr>
          <a:lstStyle/>
          <a:p>
            <a:pPr>
              <a:lnSpc>
                <a:spcPct val="90000"/>
              </a:lnSpc>
              <a:spcBef>
                <a:spcPct val="30000"/>
              </a:spcBef>
            </a:pPr>
            <a:r>
              <a:rPr lang="en-US" sz="1200" baseline="0" dirty="0" err="1">
                <a:ea typeface="ヒラギノ角ゴ Pro W3" pitchFamily="-64" charset="-128"/>
              </a:rPr>
              <a:t>Nebus</a:t>
            </a:r>
            <a:r>
              <a:rPr lang="en-US" sz="1200" baseline="0" dirty="0">
                <a:ea typeface="ヒラギノ角ゴ Pro W3" pitchFamily="-64" charset="-128"/>
              </a:rPr>
              <a:t> J, et al. </a:t>
            </a:r>
            <a:r>
              <a:rPr lang="en-US" sz="1200" i="1" dirty="0"/>
              <a:t>J Am </a:t>
            </a:r>
            <a:r>
              <a:rPr lang="en-US" sz="1200" i="1" dirty="0" err="1"/>
              <a:t>Acad</a:t>
            </a:r>
            <a:r>
              <a:rPr lang="en-US" sz="1200" i="1" dirty="0"/>
              <a:t> Dermatol</a:t>
            </a:r>
            <a:r>
              <a:rPr lang="en-US" sz="1200" dirty="0"/>
              <a:t>. 2011;64:AB71. </a:t>
            </a:r>
            <a:endParaRPr lang="en-US" sz="1200" baseline="0" dirty="0">
              <a:ea typeface="ヒラギノ角ゴ Pro W3" pitchFamily="-64" charset="-128"/>
            </a:endParaRPr>
          </a:p>
        </p:txBody>
      </p:sp>
    </p:spTree>
    <p:extLst>
      <p:ext uri="{BB962C8B-B14F-4D97-AF65-F5344CB8AC3E}">
        <p14:creationId xmlns:p14="http://schemas.microsoft.com/office/powerpoint/2010/main" val="421190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25" y="0"/>
            <a:ext cx="6340475" cy="981075"/>
          </a:xfrm>
        </p:spPr>
        <p:txBody>
          <a:bodyPr/>
          <a:lstStyle/>
          <a:p>
            <a:r>
              <a:rPr lang="en-US" dirty="0"/>
              <a:t>Oatmeal Lotion Use for          Moderate-to-Severe Xerosis</a:t>
            </a:r>
          </a:p>
        </p:txBody>
      </p:sp>
      <p:sp>
        <p:nvSpPr>
          <p:cNvPr id="7" name="TextBox 6"/>
          <p:cNvSpPr txBox="1"/>
          <p:nvPr/>
        </p:nvSpPr>
        <p:spPr>
          <a:xfrm>
            <a:off x="5181600" y="1981200"/>
            <a:ext cx="3128164" cy="338554"/>
          </a:xfrm>
          <a:prstGeom prst="rect">
            <a:avLst/>
          </a:prstGeom>
          <a:noFill/>
        </p:spPr>
        <p:txBody>
          <a:bodyPr wrap="none" rtlCol="0">
            <a:spAutoFit/>
          </a:bodyPr>
          <a:lstStyle/>
          <a:p>
            <a:r>
              <a:rPr lang="en-US" sz="1600" b="1" dirty="0">
                <a:solidFill>
                  <a:srgbClr val="000000"/>
                </a:solidFill>
              </a:rPr>
              <a:t>Transepidermal Water Loss (TEWL)</a:t>
            </a:r>
          </a:p>
        </p:txBody>
      </p:sp>
      <p:sp>
        <p:nvSpPr>
          <p:cNvPr id="10" name="TextBox 9"/>
          <p:cNvSpPr txBox="1"/>
          <p:nvPr/>
        </p:nvSpPr>
        <p:spPr>
          <a:xfrm>
            <a:off x="1752600" y="1981200"/>
            <a:ext cx="1424685" cy="338554"/>
          </a:xfrm>
          <a:prstGeom prst="rect">
            <a:avLst/>
          </a:prstGeom>
          <a:noFill/>
        </p:spPr>
        <p:txBody>
          <a:bodyPr wrap="none" rtlCol="0">
            <a:spAutoFit/>
          </a:bodyPr>
          <a:lstStyle/>
          <a:p>
            <a:r>
              <a:rPr lang="en-US" sz="1600" b="1" dirty="0">
                <a:solidFill>
                  <a:srgbClr val="000000"/>
                </a:solidFill>
              </a:rPr>
              <a:t>Visual Dryness</a:t>
            </a:r>
          </a:p>
        </p:txBody>
      </p:sp>
      <p:sp>
        <p:nvSpPr>
          <p:cNvPr id="8" name="TextBox 7"/>
          <p:cNvSpPr txBox="1"/>
          <p:nvPr/>
        </p:nvSpPr>
        <p:spPr>
          <a:xfrm>
            <a:off x="228597" y="6341905"/>
            <a:ext cx="8610600" cy="461665"/>
          </a:xfrm>
          <a:prstGeom prst="rect">
            <a:avLst/>
          </a:prstGeom>
          <a:noFill/>
        </p:spPr>
        <p:txBody>
          <a:bodyPr wrap="square" rtlCol="0">
            <a:spAutoFit/>
          </a:bodyPr>
          <a:lstStyle/>
          <a:p>
            <a:r>
              <a:rPr lang="en-US" sz="1200" dirty="0">
                <a:solidFill>
                  <a:srgbClr val="000000"/>
                </a:solidFill>
              </a:rPr>
              <a:t>Nebus J, Schmalenberg K, Wallo W. The effectiveness of an oatmeal lotion in improving and maintaining barrier function and moisture levels of moderate to severe xerosis. P1608.</a:t>
            </a:r>
          </a:p>
        </p:txBody>
      </p:sp>
      <p:pic>
        <p:nvPicPr>
          <p:cNvPr id="12" name="Picture 11" descr="slide_2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438400"/>
            <a:ext cx="8686800" cy="2514366"/>
          </a:xfrm>
          <a:prstGeom prst="rect">
            <a:avLst/>
          </a:prstGeom>
          <a:effectLst>
            <a:glow rad="495300">
              <a:schemeClr val="tx1">
                <a:lumMod val="20000"/>
                <a:lumOff val="80000"/>
                <a:alpha val="56000"/>
              </a:schemeClr>
            </a:glow>
          </a:effectLst>
        </p:spPr>
      </p:pic>
    </p:spTree>
    <p:extLst>
      <p:ext uri="{BB962C8B-B14F-4D97-AF65-F5344CB8AC3E}">
        <p14:creationId xmlns:p14="http://schemas.microsoft.com/office/powerpoint/2010/main" val="423999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304800" y="6174635"/>
            <a:ext cx="8775700" cy="378565"/>
          </a:xfrm>
          <a:prstGeom prst="rect">
            <a:avLst/>
          </a:prstGeom>
          <a:noFill/>
          <a:ln w="9525">
            <a:noFill/>
            <a:miter lim="800000"/>
            <a:headEnd/>
            <a:tailEnd/>
          </a:ln>
        </p:spPr>
        <p:txBody>
          <a:bodyPr lIns="0" tIns="0" rIns="0" bIns="0" anchor="b">
            <a:spAutoFit/>
          </a:bodyPr>
          <a:lstStyle/>
          <a:p>
            <a:pPr defTabSz="960438">
              <a:spcBef>
                <a:spcPct val="5000"/>
              </a:spcBef>
            </a:pPr>
            <a:r>
              <a:rPr lang="en-US" sz="1200" dirty="0">
                <a:ea typeface="ＭＳ Ｐゴシック"/>
                <a:cs typeface="Arial" pitchFamily="34" charset="0"/>
              </a:rPr>
              <a:t>*</a:t>
            </a:r>
            <a:r>
              <a:rPr lang="en-US" sz="1200" dirty="0">
                <a:cs typeface="Arial" pitchFamily="34" charset="0"/>
              </a:rPr>
              <a:t>Colloidal oatmeal with ceramides and dexpanthenol.</a:t>
            </a:r>
            <a:endParaRPr lang="en-US" sz="1200" dirty="0">
              <a:ea typeface="ＭＳ Ｐゴシック"/>
              <a:cs typeface="Arial" pitchFamily="34" charset="0"/>
            </a:endParaRPr>
          </a:p>
          <a:p>
            <a:pPr defTabSz="960438">
              <a:spcBef>
                <a:spcPct val="5000"/>
              </a:spcBef>
            </a:pPr>
            <a:r>
              <a:rPr lang="en-US" sz="1200" dirty="0">
                <a:ea typeface="ＭＳ Ｐゴシック"/>
                <a:cs typeface="Arial" pitchFamily="34" charset="0"/>
              </a:rPr>
              <a:t>Wallo W, et al. Poster presented at: 65th annual meeting of the AAD; February 2–6, 2007; Washington DC.</a:t>
            </a:r>
          </a:p>
        </p:txBody>
      </p:sp>
      <p:sp>
        <p:nvSpPr>
          <p:cNvPr id="87042" name="Rectangle 3"/>
          <p:cNvSpPr>
            <a:spLocks noGrp="1" noChangeArrowheads="1"/>
          </p:cNvSpPr>
          <p:nvPr>
            <p:ph type="title"/>
          </p:nvPr>
        </p:nvSpPr>
        <p:spPr>
          <a:xfrm>
            <a:off x="138905" y="0"/>
            <a:ext cx="6111875" cy="981075"/>
          </a:xfrm>
        </p:spPr>
        <p:txBody>
          <a:bodyPr/>
          <a:lstStyle/>
          <a:p>
            <a:r>
              <a:rPr lang="en-US" sz="2400" dirty="0"/>
              <a:t>Colloidal Oatmeal Bath* in the Treatment of Dry and Sensitive Skin in Atopic Dermatitis</a:t>
            </a:r>
          </a:p>
        </p:txBody>
      </p:sp>
      <p:sp>
        <p:nvSpPr>
          <p:cNvPr id="87043" name="Line 4"/>
          <p:cNvSpPr>
            <a:spLocks noChangeShapeType="1"/>
          </p:cNvSpPr>
          <p:nvPr/>
        </p:nvSpPr>
        <p:spPr bwMode="auto">
          <a:xfrm>
            <a:off x="1778000" y="1877298"/>
            <a:ext cx="55563" cy="0"/>
          </a:xfrm>
          <a:prstGeom prst="line">
            <a:avLst/>
          </a:prstGeom>
          <a:noFill/>
          <a:ln w="19050">
            <a:solidFill>
              <a:srgbClr val="FFFFFF"/>
            </a:solidFill>
            <a:round/>
            <a:headEnd/>
            <a:tailEnd/>
          </a:ln>
        </p:spPr>
        <p:txBody>
          <a:bodyPr/>
          <a:lstStyle/>
          <a:p>
            <a:endParaRPr lang="en-US" dirty="0"/>
          </a:p>
        </p:txBody>
      </p:sp>
      <p:sp>
        <p:nvSpPr>
          <p:cNvPr id="87044" name="Rectangle 5"/>
          <p:cNvSpPr>
            <a:spLocks noChangeArrowheads="1"/>
          </p:cNvSpPr>
          <p:nvPr/>
        </p:nvSpPr>
        <p:spPr bwMode="auto">
          <a:xfrm>
            <a:off x="1607130" y="5186363"/>
            <a:ext cx="104195"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0</a:t>
            </a:r>
          </a:p>
        </p:txBody>
      </p:sp>
      <p:sp>
        <p:nvSpPr>
          <p:cNvPr id="87045" name="Rectangle 6"/>
          <p:cNvSpPr>
            <a:spLocks noChangeArrowheads="1"/>
          </p:cNvSpPr>
          <p:nvPr/>
        </p:nvSpPr>
        <p:spPr bwMode="auto">
          <a:xfrm>
            <a:off x="1451639" y="1752600"/>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1.2</a:t>
            </a:r>
          </a:p>
        </p:txBody>
      </p:sp>
      <p:sp>
        <p:nvSpPr>
          <p:cNvPr id="87046" name="Rectangle 7"/>
          <p:cNvSpPr>
            <a:spLocks noChangeArrowheads="1"/>
          </p:cNvSpPr>
          <p:nvPr/>
        </p:nvSpPr>
        <p:spPr bwMode="auto">
          <a:xfrm>
            <a:off x="2918710" y="5419011"/>
            <a:ext cx="552267" cy="246221"/>
          </a:xfrm>
          <a:prstGeom prst="rect">
            <a:avLst/>
          </a:prstGeom>
          <a:noFill/>
          <a:ln w="9525">
            <a:noFill/>
            <a:miter lim="800000"/>
            <a:headEnd/>
            <a:tailEnd/>
          </a:ln>
        </p:spPr>
        <p:txBody>
          <a:bodyPr wrap="none" lIns="0" tIns="0" rIns="0" bIns="0" anchorCtr="1">
            <a:spAutoFit/>
          </a:bodyPr>
          <a:lstStyle/>
          <a:p>
            <a:pPr algn="ctr" eaLnBrk="0" hangingPunct="0"/>
            <a:r>
              <a:rPr lang="en-US" sz="1600" dirty="0">
                <a:latin typeface="Calibri" pitchFamily="34" charset="0"/>
                <a:ea typeface="ＭＳ Ｐゴシック"/>
                <a:cs typeface="ＭＳ Ｐゴシック"/>
              </a:rPr>
              <a:t>Before</a:t>
            </a:r>
          </a:p>
        </p:txBody>
      </p:sp>
      <p:sp>
        <p:nvSpPr>
          <p:cNvPr id="87047" name="Line 8"/>
          <p:cNvSpPr>
            <a:spLocks noChangeShapeType="1"/>
          </p:cNvSpPr>
          <p:nvPr/>
        </p:nvSpPr>
        <p:spPr bwMode="auto">
          <a:xfrm flipV="1">
            <a:off x="1833563" y="5312648"/>
            <a:ext cx="0" cy="55563"/>
          </a:xfrm>
          <a:prstGeom prst="line">
            <a:avLst/>
          </a:prstGeom>
          <a:noFill/>
          <a:ln w="19050">
            <a:solidFill>
              <a:srgbClr val="FFFFFF"/>
            </a:solidFill>
            <a:round/>
            <a:headEnd/>
            <a:tailEnd/>
          </a:ln>
        </p:spPr>
        <p:txBody>
          <a:bodyPr/>
          <a:lstStyle/>
          <a:p>
            <a:endParaRPr lang="en-US" dirty="0"/>
          </a:p>
        </p:txBody>
      </p:sp>
      <p:sp>
        <p:nvSpPr>
          <p:cNvPr id="87048" name="Line 9"/>
          <p:cNvSpPr>
            <a:spLocks noChangeShapeType="1"/>
          </p:cNvSpPr>
          <p:nvPr/>
        </p:nvSpPr>
        <p:spPr bwMode="auto">
          <a:xfrm flipV="1">
            <a:off x="4570413" y="5312648"/>
            <a:ext cx="0" cy="55563"/>
          </a:xfrm>
          <a:prstGeom prst="line">
            <a:avLst/>
          </a:prstGeom>
          <a:noFill/>
          <a:ln w="19050">
            <a:solidFill>
              <a:srgbClr val="FFFFFF"/>
            </a:solidFill>
            <a:round/>
            <a:headEnd/>
            <a:tailEnd/>
          </a:ln>
        </p:spPr>
        <p:txBody>
          <a:bodyPr/>
          <a:lstStyle/>
          <a:p>
            <a:endParaRPr lang="en-US" dirty="0"/>
          </a:p>
        </p:txBody>
      </p:sp>
      <p:sp>
        <p:nvSpPr>
          <p:cNvPr id="87049" name="Line 10"/>
          <p:cNvSpPr>
            <a:spLocks noChangeShapeType="1"/>
          </p:cNvSpPr>
          <p:nvPr/>
        </p:nvSpPr>
        <p:spPr bwMode="auto">
          <a:xfrm flipV="1">
            <a:off x="7318375" y="5312648"/>
            <a:ext cx="0" cy="55563"/>
          </a:xfrm>
          <a:prstGeom prst="line">
            <a:avLst/>
          </a:prstGeom>
          <a:noFill/>
          <a:ln w="19050">
            <a:solidFill>
              <a:srgbClr val="FFFFFF"/>
            </a:solidFill>
            <a:round/>
            <a:headEnd/>
            <a:tailEnd/>
          </a:ln>
        </p:spPr>
        <p:txBody>
          <a:bodyPr/>
          <a:lstStyle/>
          <a:p>
            <a:endParaRPr lang="en-US" dirty="0"/>
          </a:p>
        </p:txBody>
      </p:sp>
      <p:sp>
        <p:nvSpPr>
          <p:cNvPr id="87050" name="Rectangle 11"/>
          <p:cNvSpPr>
            <a:spLocks noChangeArrowheads="1"/>
          </p:cNvSpPr>
          <p:nvPr/>
        </p:nvSpPr>
        <p:spPr bwMode="auto">
          <a:xfrm>
            <a:off x="5729288" y="5419011"/>
            <a:ext cx="430212" cy="244475"/>
          </a:xfrm>
          <a:prstGeom prst="rect">
            <a:avLst/>
          </a:prstGeom>
          <a:noFill/>
          <a:ln w="9525">
            <a:noFill/>
            <a:miter lim="800000"/>
            <a:headEnd/>
            <a:tailEnd/>
          </a:ln>
        </p:spPr>
        <p:txBody>
          <a:bodyPr wrap="none" lIns="0" tIns="0" rIns="0" bIns="0" anchorCtr="1">
            <a:spAutoFit/>
          </a:bodyPr>
          <a:lstStyle/>
          <a:p>
            <a:pPr algn="ctr" eaLnBrk="0" hangingPunct="0"/>
            <a:r>
              <a:rPr lang="en-US" sz="1600" dirty="0">
                <a:latin typeface="Calibri" pitchFamily="34" charset="0"/>
                <a:ea typeface="ＭＳ Ｐゴシック"/>
                <a:cs typeface="ＭＳ Ｐゴシック"/>
              </a:rPr>
              <a:t>After</a:t>
            </a:r>
          </a:p>
        </p:txBody>
      </p:sp>
      <p:sp>
        <p:nvSpPr>
          <p:cNvPr id="87051" name="Rectangle 12"/>
          <p:cNvSpPr>
            <a:spLocks noChangeAspect="1" noChangeArrowheads="1"/>
          </p:cNvSpPr>
          <p:nvPr/>
        </p:nvSpPr>
        <p:spPr bwMode="auto">
          <a:xfrm>
            <a:off x="7848600" y="3290173"/>
            <a:ext cx="598488" cy="244475"/>
          </a:xfrm>
          <a:prstGeom prst="rect">
            <a:avLst/>
          </a:prstGeom>
          <a:noFill/>
          <a:ln w="9525">
            <a:noFill/>
            <a:miter lim="800000"/>
            <a:headEnd/>
            <a:tailEnd/>
          </a:ln>
        </p:spPr>
        <p:txBody>
          <a:bodyPr wrap="none" lIns="0" tIns="0" rIns="0" bIns="0">
            <a:spAutoFit/>
          </a:bodyPr>
          <a:lstStyle/>
          <a:p>
            <a:pPr eaLnBrk="0" hangingPunct="0"/>
            <a:r>
              <a:rPr lang="en-US" sz="1600" dirty="0">
                <a:latin typeface="Calibri" pitchFamily="34" charset="0"/>
                <a:ea typeface="ＭＳ Ｐゴシック"/>
                <a:cs typeface="ＭＳ Ｐゴシック"/>
              </a:rPr>
              <a:t>Itching</a:t>
            </a:r>
          </a:p>
        </p:txBody>
      </p:sp>
      <p:sp>
        <p:nvSpPr>
          <p:cNvPr id="87052" name="Rectangle 13"/>
          <p:cNvSpPr>
            <a:spLocks noChangeAspect="1" noChangeArrowheads="1"/>
          </p:cNvSpPr>
          <p:nvPr/>
        </p:nvSpPr>
        <p:spPr bwMode="auto">
          <a:xfrm>
            <a:off x="7848600" y="3653711"/>
            <a:ext cx="698500" cy="244475"/>
          </a:xfrm>
          <a:prstGeom prst="rect">
            <a:avLst/>
          </a:prstGeom>
          <a:noFill/>
          <a:ln w="9525">
            <a:noFill/>
            <a:miter lim="800000"/>
            <a:headEnd/>
            <a:tailEnd/>
          </a:ln>
        </p:spPr>
        <p:txBody>
          <a:bodyPr wrap="none" lIns="0" tIns="0" rIns="0" bIns="0">
            <a:spAutoFit/>
          </a:bodyPr>
          <a:lstStyle/>
          <a:p>
            <a:pPr eaLnBrk="0" hangingPunct="0"/>
            <a:r>
              <a:rPr lang="en-US" sz="1600" dirty="0">
                <a:latin typeface="Calibri" pitchFamily="34" charset="0"/>
                <a:ea typeface="ＭＳ Ｐゴシック"/>
                <a:cs typeface="ＭＳ Ｐゴシック"/>
              </a:rPr>
              <a:t>Burning</a:t>
            </a:r>
          </a:p>
        </p:txBody>
      </p:sp>
      <p:sp>
        <p:nvSpPr>
          <p:cNvPr id="87053" name="Rectangle 14"/>
          <p:cNvSpPr>
            <a:spLocks noChangeArrowheads="1"/>
          </p:cNvSpPr>
          <p:nvPr/>
        </p:nvSpPr>
        <p:spPr bwMode="black">
          <a:xfrm flipV="1">
            <a:off x="7516813" y="3702923"/>
            <a:ext cx="219075" cy="1460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latin typeface="Calibri" pitchFamily="34" charset="0"/>
            </a:endParaRPr>
          </a:p>
        </p:txBody>
      </p:sp>
      <p:sp>
        <p:nvSpPr>
          <p:cNvPr id="87054" name="Rectangle 15"/>
          <p:cNvSpPr>
            <a:spLocks noChangeArrowheads="1"/>
          </p:cNvSpPr>
          <p:nvPr/>
        </p:nvSpPr>
        <p:spPr bwMode="auto">
          <a:xfrm flipV="1">
            <a:off x="7521575" y="3339386"/>
            <a:ext cx="219075" cy="1460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pitchFamily="34" charset="0"/>
            </a:endParaRPr>
          </a:p>
        </p:txBody>
      </p:sp>
      <p:sp>
        <p:nvSpPr>
          <p:cNvPr id="87061" name="Rectangle 22"/>
          <p:cNvSpPr>
            <a:spLocks noChangeArrowheads="1"/>
          </p:cNvSpPr>
          <p:nvPr/>
        </p:nvSpPr>
        <p:spPr bwMode="auto">
          <a:xfrm>
            <a:off x="2292350" y="1877298"/>
            <a:ext cx="914400" cy="343535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latin typeface="Calibri" pitchFamily="34" charset="0"/>
            </a:endParaRPr>
          </a:p>
        </p:txBody>
      </p:sp>
      <p:sp>
        <p:nvSpPr>
          <p:cNvPr id="87062" name="Rectangle 23"/>
          <p:cNvSpPr>
            <a:spLocks noChangeArrowheads="1"/>
          </p:cNvSpPr>
          <p:nvPr/>
        </p:nvSpPr>
        <p:spPr bwMode="auto">
          <a:xfrm>
            <a:off x="5040313" y="3601323"/>
            <a:ext cx="914400" cy="17113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algn="ctr"/>
            <a:r>
              <a:rPr lang="en-US" dirty="0">
                <a:solidFill>
                  <a:schemeClr val="bg1"/>
                </a:solidFill>
                <a:latin typeface="Calibri" pitchFamily="34" charset="0"/>
              </a:rPr>
              <a:t> </a:t>
            </a:r>
          </a:p>
        </p:txBody>
      </p:sp>
      <p:sp>
        <p:nvSpPr>
          <p:cNvPr id="87063" name="Rectangle 24"/>
          <p:cNvSpPr>
            <a:spLocks noChangeArrowheads="1"/>
          </p:cNvSpPr>
          <p:nvPr/>
        </p:nvSpPr>
        <p:spPr bwMode="black">
          <a:xfrm>
            <a:off x="3208338" y="4455398"/>
            <a:ext cx="914400" cy="85725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dirty="0">
              <a:latin typeface="Calibri" pitchFamily="34" charset="0"/>
            </a:endParaRPr>
          </a:p>
        </p:txBody>
      </p:sp>
      <p:sp>
        <p:nvSpPr>
          <p:cNvPr id="87064" name="Rectangle 25"/>
          <p:cNvSpPr>
            <a:spLocks noChangeArrowheads="1"/>
          </p:cNvSpPr>
          <p:nvPr/>
        </p:nvSpPr>
        <p:spPr bwMode="black">
          <a:xfrm>
            <a:off x="5954713" y="5025311"/>
            <a:ext cx="914400" cy="28416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r>
              <a:rPr lang="en-US" dirty="0">
                <a:latin typeface="Calibri" pitchFamily="34" charset="0"/>
              </a:rPr>
              <a:t>  </a:t>
            </a:r>
            <a:endParaRPr lang="en-US" dirty="0">
              <a:solidFill>
                <a:schemeClr val="bg1"/>
              </a:solidFill>
              <a:latin typeface="Calibri" pitchFamily="34" charset="0"/>
            </a:endParaRPr>
          </a:p>
        </p:txBody>
      </p:sp>
      <p:sp>
        <p:nvSpPr>
          <p:cNvPr id="87067" name="Text Box 28"/>
          <p:cNvSpPr txBox="1">
            <a:spLocks noChangeArrowheads="1"/>
          </p:cNvSpPr>
          <p:nvPr/>
        </p:nvSpPr>
        <p:spPr bwMode="auto">
          <a:xfrm rot="-5400000">
            <a:off x="481537" y="3472657"/>
            <a:ext cx="1184812" cy="246221"/>
          </a:xfrm>
          <a:prstGeom prst="rect">
            <a:avLst/>
          </a:prstGeom>
          <a:noFill/>
          <a:ln w="9525" algn="ctr">
            <a:noFill/>
            <a:miter lim="800000"/>
            <a:headEnd/>
            <a:tailEnd/>
          </a:ln>
        </p:spPr>
        <p:txBody>
          <a:bodyPr wrap="none" lIns="0" tIns="0" rIns="0" bIns="0" anchor="ctr" anchorCtr="1">
            <a:spAutoFit/>
          </a:bodyPr>
          <a:lstStyle/>
          <a:p>
            <a:pPr algn="ctr">
              <a:spcBef>
                <a:spcPct val="50000"/>
              </a:spcBef>
            </a:pPr>
            <a:r>
              <a:rPr lang="en-US" sz="1600" b="1" dirty="0">
                <a:latin typeface="Calibri" pitchFamily="34" charset="0"/>
                <a:ea typeface="ＭＳ Ｐゴシック"/>
                <a:cs typeface="ＭＳ Ｐゴシック"/>
              </a:rPr>
              <a:t>Grading Score</a:t>
            </a:r>
          </a:p>
        </p:txBody>
      </p:sp>
      <p:sp>
        <p:nvSpPr>
          <p:cNvPr id="87068" name="Line 29"/>
          <p:cNvSpPr>
            <a:spLocks noChangeShapeType="1"/>
          </p:cNvSpPr>
          <p:nvPr/>
        </p:nvSpPr>
        <p:spPr bwMode="auto">
          <a:xfrm>
            <a:off x="1778000" y="5312648"/>
            <a:ext cx="55563" cy="0"/>
          </a:xfrm>
          <a:prstGeom prst="line">
            <a:avLst/>
          </a:prstGeom>
          <a:noFill/>
          <a:ln w="19050">
            <a:solidFill>
              <a:srgbClr val="FFFFFF"/>
            </a:solidFill>
            <a:round/>
            <a:headEnd/>
            <a:tailEnd/>
          </a:ln>
        </p:spPr>
        <p:txBody>
          <a:bodyPr/>
          <a:lstStyle/>
          <a:p>
            <a:endParaRPr lang="en-US" dirty="0"/>
          </a:p>
        </p:txBody>
      </p:sp>
      <p:sp>
        <p:nvSpPr>
          <p:cNvPr id="87069" name="Line 30"/>
          <p:cNvSpPr>
            <a:spLocks noChangeShapeType="1"/>
          </p:cNvSpPr>
          <p:nvPr/>
        </p:nvSpPr>
        <p:spPr bwMode="auto">
          <a:xfrm>
            <a:off x="1778000" y="4739561"/>
            <a:ext cx="55563" cy="0"/>
          </a:xfrm>
          <a:prstGeom prst="line">
            <a:avLst/>
          </a:prstGeom>
          <a:noFill/>
          <a:ln w="19050">
            <a:solidFill>
              <a:srgbClr val="FFFFFF"/>
            </a:solidFill>
            <a:round/>
            <a:headEnd/>
            <a:tailEnd/>
          </a:ln>
        </p:spPr>
        <p:txBody>
          <a:bodyPr/>
          <a:lstStyle/>
          <a:p>
            <a:endParaRPr lang="en-US" dirty="0"/>
          </a:p>
        </p:txBody>
      </p:sp>
      <p:sp>
        <p:nvSpPr>
          <p:cNvPr id="87070" name="Line 31"/>
          <p:cNvSpPr>
            <a:spLocks noChangeShapeType="1"/>
          </p:cNvSpPr>
          <p:nvPr/>
        </p:nvSpPr>
        <p:spPr bwMode="auto">
          <a:xfrm>
            <a:off x="1778000" y="3596561"/>
            <a:ext cx="55563" cy="0"/>
          </a:xfrm>
          <a:prstGeom prst="line">
            <a:avLst/>
          </a:prstGeom>
          <a:noFill/>
          <a:ln w="19050">
            <a:solidFill>
              <a:srgbClr val="FFFFFF"/>
            </a:solidFill>
            <a:round/>
            <a:headEnd/>
            <a:tailEnd/>
          </a:ln>
        </p:spPr>
        <p:txBody>
          <a:bodyPr/>
          <a:lstStyle/>
          <a:p>
            <a:endParaRPr lang="en-US" dirty="0"/>
          </a:p>
        </p:txBody>
      </p:sp>
      <p:sp>
        <p:nvSpPr>
          <p:cNvPr id="87071" name="Line 32"/>
          <p:cNvSpPr>
            <a:spLocks noChangeShapeType="1"/>
          </p:cNvSpPr>
          <p:nvPr/>
        </p:nvSpPr>
        <p:spPr bwMode="auto">
          <a:xfrm>
            <a:off x="1778000" y="2451973"/>
            <a:ext cx="55563" cy="0"/>
          </a:xfrm>
          <a:prstGeom prst="line">
            <a:avLst/>
          </a:prstGeom>
          <a:noFill/>
          <a:ln w="19050">
            <a:solidFill>
              <a:srgbClr val="FFFFFF"/>
            </a:solidFill>
            <a:round/>
            <a:headEnd/>
            <a:tailEnd/>
          </a:ln>
        </p:spPr>
        <p:txBody>
          <a:bodyPr/>
          <a:lstStyle/>
          <a:p>
            <a:endParaRPr lang="en-US" dirty="0"/>
          </a:p>
        </p:txBody>
      </p:sp>
      <p:sp>
        <p:nvSpPr>
          <p:cNvPr id="87072" name="Rectangle 33"/>
          <p:cNvSpPr>
            <a:spLocks noChangeArrowheads="1"/>
          </p:cNvSpPr>
          <p:nvPr/>
        </p:nvSpPr>
        <p:spPr bwMode="auto">
          <a:xfrm>
            <a:off x="1451639" y="4613275"/>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0.2</a:t>
            </a:r>
          </a:p>
        </p:txBody>
      </p:sp>
      <p:sp>
        <p:nvSpPr>
          <p:cNvPr id="87073" name="Rectangle 34"/>
          <p:cNvSpPr>
            <a:spLocks noChangeArrowheads="1"/>
          </p:cNvSpPr>
          <p:nvPr/>
        </p:nvSpPr>
        <p:spPr bwMode="auto">
          <a:xfrm>
            <a:off x="1451639" y="3471069"/>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0.6</a:t>
            </a:r>
          </a:p>
        </p:txBody>
      </p:sp>
      <p:sp>
        <p:nvSpPr>
          <p:cNvPr id="87074" name="Rectangle 35"/>
          <p:cNvSpPr>
            <a:spLocks noChangeArrowheads="1"/>
          </p:cNvSpPr>
          <p:nvPr/>
        </p:nvSpPr>
        <p:spPr bwMode="auto">
          <a:xfrm>
            <a:off x="1451639" y="2327275"/>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1.0</a:t>
            </a:r>
          </a:p>
        </p:txBody>
      </p:sp>
      <p:sp>
        <p:nvSpPr>
          <p:cNvPr id="87075" name="Line 36"/>
          <p:cNvSpPr>
            <a:spLocks noChangeShapeType="1"/>
          </p:cNvSpPr>
          <p:nvPr/>
        </p:nvSpPr>
        <p:spPr bwMode="auto">
          <a:xfrm>
            <a:off x="1778000" y="4168061"/>
            <a:ext cx="55563" cy="0"/>
          </a:xfrm>
          <a:prstGeom prst="line">
            <a:avLst/>
          </a:prstGeom>
          <a:noFill/>
          <a:ln w="19050">
            <a:solidFill>
              <a:srgbClr val="FFFFFF"/>
            </a:solidFill>
            <a:round/>
            <a:headEnd/>
            <a:tailEnd/>
          </a:ln>
        </p:spPr>
        <p:txBody>
          <a:bodyPr/>
          <a:lstStyle/>
          <a:p>
            <a:endParaRPr lang="en-US" dirty="0"/>
          </a:p>
        </p:txBody>
      </p:sp>
      <p:sp>
        <p:nvSpPr>
          <p:cNvPr id="87076" name="Line 37"/>
          <p:cNvSpPr>
            <a:spLocks noChangeShapeType="1"/>
          </p:cNvSpPr>
          <p:nvPr/>
        </p:nvSpPr>
        <p:spPr bwMode="auto">
          <a:xfrm>
            <a:off x="1778000" y="3023473"/>
            <a:ext cx="55563" cy="0"/>
          </a:xfrm>
          <a:prstGeom prst="line">
            <a:avLst/>
          </a:prstGeom>
          <a:noFill/>
          <a:ln w="19050">
            <a:solidFill>
              <a:srgbClr val="FFFFFF"/>
            </a:solidFill>
            <a:round/>
            <a:headEnd/>
            <a:tailEnd/>
          </a:ln>
        </p:spPr>
        <p:txBody>
          <a:bodyPr/>
          <a:lstStyle/>
          <a:p>
            <a:endParaRPr lang="en-US" dirty="0"/>
          </a:p>
        </p:txBody>
      </p:sp>
      <p:sp>
        <p:nvSpPr>
          <p:cNvPr id="87077" name="Rectangle 38"/>
          <p:cNvSpPr>
            <a:spLocks noChangeArrowheads="1"/>
          </p:cNvSpPr>
          <p:nvPr/>
        </p:nvSpPr>
        <p:spPr bwMode="auto">
          <a:xfrm>
            <a:off x="1451639" y="4040982"/>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0.4</a:t>
            </a:r>
          </a:p>
        </p:txBody>
      </p:sp>
      <p:sp>
        <p:nvSpPr>
          <p:cNvPr id="87078" name="Rectangle 39"/>
          <p:cNvSpPr>
            <a:spLocks noChangeArrowheads="1"/>
          </p:cNvSpPr>
          <p:nvPr/>
        </p:nvSpPr>
        <p:spPr bwMode="auto">
          <a:xfrm>
            <a:off x="1451639" y="2898775"/>
            <a:ext cx="259686" cy="246221"/>
          </a:xfrm>
          <a:prstGeom prst="rect">
            <a:avLst/>
          </a:prstGeom>
          <a:noFill/>
          <a:ln w="9525">
            <a:noFill/>
            <a:miter lim="800000"/>
            <a:headEnd/>
            <a:tailEnd/>
          </a:ln>
        </p:spPr>
        <p:txBody>
          <a:bodyPr wrap="none" lIns="0" tIns="0" rIns="0" bIns="0" anchor="ctr">
            <a:spAutoFit/>
          </a:bodyPr>
          <a:lstStyle/>
          <a:p>
            <a:pPr algn="r" eaLnBrk="0" hangingPunct="0"/>
            <a:r>
              <a:rPr lang="en-US" sz="1600" dirty="0">
                <a:latin typeface="Calibri" pitchFamily="34" charset="0"/>
                <a:ea typeface="ＭＳ Ｐゴシック"/>
                <a:cs typeface="ＭＳ Ｐゴシック"/>
              </a:rPr>
              <a:t>0.8</a:t>
            </a:r>
          </a:p>
        </p:txBody>
      </p:sp>
      <p:sp>
        <p:nvSpPr>
          <p:cNvPr id="87079" name="Rectangle 40"/>
          <p:cNvSpPr>
            <a:spLocks noChangeArrowheads="1"/>
          </p:cNvSpPr>
          <p:nvPr/>
        </p:nvSpPr>
        <p:spPr bwMode="blackWhite">
          <a:xfrm>
            <a:off x="1833563" y="1880473"/>
            <a:ext cx="5484812" cy="3432175"/>
          </a:xfrm>
          <a:prstGeom prst="rect">
            <a:avLst/>
          </a:prstGeom>
          <a:noFill/>
          <a:ln w="19050">
            <a:solidFill>
              <a:schemeClr val="tx1"/>
            </a:solidFill>
            <a:miter lim="800000"/>
            <a:headEnd/>
            <a:tailEnd/>
          </a:ln>
        </p:spPr>
        <p:txBody>
          <a:bodyPr/>
          <a:lstStyle/>
          <a:p>
            <a:endParaRPr lang="en-US" dirty="0">
              <a:latin typeface="Calibri" pitchFamily="34" charset="0"/>
            </a:endParaRPr>
          </a:p>
        </p:txBody>
      </p:sp>
      <p:sp>
        <p:nvSpPr>
          <p:cNvPr id="3" name="TextBox 2"/>
          <p:cNvSpPr txBox="1"/>
          <p:nvPr/>
        </p:nvSpPr>
        <p:spPr>
          <a:xfrm>
            <a:off x="1451639" y="1275193"/>
            <a:ext cx="5240474" cy="369332"/>
          </a:xfrm>
          <a:prstGeom prst="rect">
            <a:avLst/>
          </a:prstGeom>
          <a:noFill/>
        </p:spPr>
        <p:txBody>
          <a:bodyPr wrap="none" rtlCol="0">
            <a:spAutoFit/>
          </a:bodyPr>
          <a:lstStyle/>
          <a:p>
            <a:r>
              <a:rPr lang="en-US" dirty="0"/>
              <a:t>4-week, investigator-blinded, crossover study (N=25)</a:t>
            </a:r>
          </a:p>
        </p:txBody>
      </p:sp>
      <p:sp>
        <p:nvSpPr>
          <p:cNvPr id="2" name="Down Arrow 1"/>
          <p:cNvSpPr/>
          <p:nvPr/>
        </p:nvSpPr>
        <p:spPr>
          <a:xfrm>
            <a:off x="4927203" y="1880473"/>
            <a:ext cx="1143794" cy="1773238"/>
          </a:xfrm>
          <a:prstGeom prst="downArrow">
            <a:avLst/>
          </a:prstGeom>
          <a:solidFill>
            <a:schemeClr val="accent2"/>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dirty="0">
                <a:solidFill>
                  <a:schemeClr val="bg1"/>
                </a:solidFill>
                <a:latin typeface="Calibri" pitchFamily="34" charset="0"/>
              </a:rPr>
              <a:t>50%</a:t>
            </a:r>
          </a:p>
        </p:txBody>
      </p:sp>
      <p:sp>
        <p:nvSpPr>
          <p:cNvPr id="37" name="Down Arrow 36"/>
          <p:cNvSpPr/>
          <p:nvPr/>
        </p:nvSpPr>
        <p:spPr>
          <a:xfrm>
            <a:off x="5884466" y="4499882"/>
            <a:ext cx="1143794" cy="568326"/>
          </a:xfrm>
          <a:prstGeom prst="downArrow">
            <a:avLst/>
          </a:prstGeom>
          <a:solidFill>
            <a:schemeClr val="accent2"/>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Calibri" pitchFamily="34" charset="0"/>
              </a:rPr>
              <a:t>67%</a:t>
            </a:r>
          </a:p>
        </p:txBody>
      </p:sp>
    </p:spTree>
    <p:extLst>
      <p:ext uri="{BB962C8B-B14F-4D97-AF65-F5344CB8AC3E}">
        <p14:creationId xmlns:p14="http://schemas.microsoft.com/office/powerpoint/2010/main" val="8165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2819" name="Rectangle 3"/>
          <p:cNvSpPr>
            <a:spLocks noGrp="1" noChangeArrowheads="1"/>
          </p:cNvSpPr>
          <p:nvPr>
            <p:ph type="title"/>
          </p:nvPr>
        </p:nvSpPr>
        <p:spPr/>
        <p:txBody>
          <a:bodyPr/>
          <a:lstStyle/>
          <a:p>
            <a:r>
              <a:rPr lang="en-US" dirty="0"/>
              <a:t>Historic Perspectives on Oats</a:t>
            </a:r>
          </a:p>
        </p:txBody>
      </p:sp>
      <p:sp>
        <p:nvSpPr>
          <p:cNvPr id="802837" name="Text Box 21"/>
          <p:cNvSpPr txBox="1">
            <a:spLocks noChangeArrowheads="1"/>
          </p:cNvSpPr>
          <p:nvPr/>
        </p:nvSpPr>
        <p:spPr bwMode="auto">
          <a:xfrm>
            <a:off x="152400" y="6131874"/>
            <a:ext cx="9144000" cy="74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0" rIns="182880" bIns="182880" anchor="b">
            <a:spAutoFit/>
          </a:bodyPr>
          <a:lstStyle/>
          <a:p>
            <a:pPr eaLnBrk="1" hangingPunct="1">
              <a:lnSpc>
                <a:spcPct val="95000"/>
              </a:lnSpc>
              <a:spcBef>
                <a:spcPct val="10000"/>
              </a:spcBef>
              <a:buClr>
                <a:schemeClr val="tx2"/>
              </a:buClr>
              <a:buFont typeface="Symbol" pitchFamily="-64" charset="2"/>
              <a:buNone/>
            </a:pPr>
            <a:r>
              <a:rPr lang="de-DE" sz="1200" i="0" dirty="0"/>
              <a:t>Brown DJ, Dattner AM. </a:t>
            </a:r>
            <a:r>
              <a:rPr lang="en-US" sz="1200" i="1" dirty="0"/>
              <a:t>Arch Dermatol</a:t>
            </a:r>
            <a:r>
              <a:rPr lang="en-US" sz="1200" dirty="0"/>
              <a:t>.</a:t>
            </a:r>
            <a:r>
              <a:rPr lang="en-US" sz="1200" i="0" dirty="0"/>
              <a:t> 1998;134(11):1401-1404. </a:t>
            </a:r>
          </a:p>
          <a:p>
            <a:pPr eaLnBrk="1" hangingPunct="1">
              <a:lnSpc>
                <a:spcPct val="95000"/>
              </a:lnSpc>
              <a:spcBef>
                <a:spcPct val="10000"/>
              </a:spcBef>
              <a:buClr>
                <a:schemeClr val="tx2"/>
              </a:buClr>
              <a:buFont typeface="Symbol" pitchFamily="-64" charset="2"/>
              <a:buNone/>
            </a:pPr>
            <a:r>
              <a:rPr lang="en-US" sz="1200" i="0" dirty="0"/>
              <a:t>Baumann L. </a:t>
            </a:r>
            <a:r>
              <a:rPr lang="en-US" sz="1200" i="1" dirty="0"/>
              <a:t>Skin &amp; Allergy News</a:t>
            </a:r>
            <a:r>
              <a:rPr lang="en-US" sz="1200" i="0" dirty="0"/>
              <a:t>. 2004;35:44-45.</a:t>
            </a:r>
          </a:p>
          <a:p>
            <a:pPr eaLnBrk="1" hangingPunct="1">
              <a:lnSpc>
                <a:spcPct val="95000"/>
              </a:lnSpc>
              <a:spcBef>
                <a:spcPct val="10000"/>
              </a:spcBef>
              <a:buClr>
                <a:schemeClr val="tx2"/>
              </a:buClr>
              <a:buFont typeface="Symbol" pitchFamily="-64" charset="2"/>
              <a:buNone/>
            </a:pPr>
            <a:r>
              <a:rPr lang="en-US" sz="1200" i="0" dirty="0"/>
              <a:t>Kurtz ES, Wallo W. </a:t>
            </a:r>
            <a:r>
              <a:rPr lang="en-US" sz="1200" i="1" dirty="0"/>
              <a:t>J Drugs Dermatol</a:t>
            </a:r>
            <a:r>
              <a:rPr lang="en-US" sz="1200" i="0" dirty="0"/>
              <a:t>. 2007;6(2):167-170.</a:t>
            </a:r>
          </a:p>
        </p:txBody>
      </p:sp>
      <p:sp>
        <p:nvSpPr>
          <p:cNvPr id="2" name="Content Placeholder 1"/>
          <p:cNvSpPr>
            <a:spLocks noGrp="1"/>
          </p:cNvSpPr>
          <p:nvPr>
            <p:ph idx="1"/>
          </p:nvPr>
        </p:nvSpPr>
        <p:spPr>
          <a:xfrm>
            <a:off x="381000" y="1371600"/>
            <a:ext cx="8686800" cy="3886200"/>
          </a:xfrm>
        </p:spPr>
        <p:txBody>
          <a:bodyPr/>
          <a:lstStyle/>
          <a:p>
            <a:r>
              <a:rPr lang="en-US" sz="2400" dirty="0"/>
              <a:t>Common or wild oat (</a:t>
            </a:r>
            <a:r>
              <a:rPr lang="en-US" sz="2400" i="1" dirty="0"/>
              <a:t>Avena sativa</a:t>
            </a:r>
            <a:r>
              <a:rPr lang="en-US" sz="2400" dirty="0"/>
              <a:t>) has a long history of traditional folk use, particularly in poultices or soaks</a:t>
            </a:r>
          </a:p>
          <a:p>
            <a:r>
              <a:rPr lang="en-US" sz="2400" dirty="0"/>
              <a:t>The use of oats in skin care dates back to 2000 </a:t>
            </a:r>
            <a:r>
              <a:rPr lang="en-US" sz="1800" dirty="0"/>
              <a:t>BC </a:t>
            </a:r>
            <a:r>
              <a:rPr lang="en-US" sz="2400" dirty="0"/>
              <a:t>in Egypt and the Arabian peninsula</a:t>
            </a:r>
          </a:p>
          <a:p>
            <a:r>
              <a:rPr lang="en-US" sz="2400" dirty="0"/>
              <a:t>Colloidal oatmeal acknowledged by the Food and Drug Administration (FDA)</a:t>
            </a:r>
          </a:p>
          <a:p>
            <a:pPr lvl="1"/>
            <a:r>
              <a:rPr lang="en-US" dirty="0"/>
              <a:t>1989: safe and effective (Category I ingredient)</a:t>
            </a:r>
          </a:p>
          <a:p>
            <a:pPr lvl="1"/>
            <a:r>
              <a:rPr lang="en-US" dirty="0"/>
              <a:t>2003: skin protectant monograph</a:t>
            </a:r>
          </a:p>
          <a:p>
            <a:endParaRPr lang="en-US" dirty="0"/>
          </a:p>
        </p:txBody>
      </p:sp>
    </p:spTree>
    <p:extLst>
      <p:ext uri="{BB962C8B-B14F-4D97-AF65-F5344CB8AC3E}">
        <p14:creationId xmlns:p14="http://schemas.microsoft.com/office/powerpoint/2010/main" val="2066204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a:xfrm>
            <a:off x="136525" y="0"/>
            <a:ext cx="6111875" cy="981075"/>
          </a:xfrm>
        </p:spPr>
        <p:txBody>
          <a:bodyPr/>
          <a:lstStyle/>
          <a:p>
            <a:r>
              <a:rPr lang="en-US" dirty="0"/>
              <a:t>Daily Oat-Based Skin Care Regimen for Atopic Skin: IGA and Itch Severity</a:t>
            </a:r>
          </a:p>
        </p:txBody>
      </p:sp>
      <p:sp>
        <p:nvSpPr>
          <p:cNvPr id="10244" name="Text Box 57"/>
          <p:cNvSpPr txBox="1">
            <a:spLocks noChangeArrowheads="1"/>
          </p:cNvSpPr>
          <p:nvPr/>
        </p:nvSpPr>
        <p:spPr bwMode="auto">
          <a:xfrm>
            <a:off x="1337525" y="1760151"/>
            <a:ext cx="6468950" cy="276999"/>
          </a:xfrm>
          <a:prstGeom prst="rect">
            <a:avLst/>
          </a:prstGeom>
          <a:noFill/>
          <a:ln w="9525">
            <a:noFill/>
            <a:miter lim="800000"/>
            <a:headEnd/>
            <a:tailEnd/>
          </a:ln>
        </p:spPr>
        <p:txBody>
          <a:bodyPr wrap="none" lIns="0" tIns="0" rIns="0" bIns="0" anchor="ctr" anchorCtr="1">
            <a:spAutoFit/>
          </a:bodyPr>
          <a:lstStyle/>
          <a:p>
            <a:pPr algn="ctr"/>
            <a:r>
              <a:rPr lang="en-US" b="1" baseline="0" dirty="0"/>
              <a:t>Dermatologist Assessment: IGA and Itch Severity (ages 12–60 years)</a:t>
            </a:r>
          </a:p>
        </p:txBody>
      </p:sp>
      <p:sp>
        <p:nvSpPr>
          <p:cNvPr id="10245" name="Text Box 4"/>
          <p:cNvSpPr txBox="1">
            <a:spLocks noChangeArrowheads="1"/>
          </p:cNvSpPr>
          <p:nvPr/>
        </p:nvSpPr>
        <p:spPr bwMode="auto">
          <a:xfrm>
            <a:off x="228600" y="5791200"/>
            <a:ext cx="8839200" cy="800219"/>
          </a:xfrm>
          <a:prstGeom prst="rect">
            <a:avLst/>
          </a:prstGeom>
          <a:noFill/>
          <a:ln w="9525">
            <a:noFill/>
            <a:miter lim="800000"/>
            <a:headEnd/>
            <a:tailEnd/>
          </a:ln>
        </p:spPr>
        <p:txBody>
          <a:bodyPr anchor="b">
            <a:spAutoFit/>
          </a:bodyPr>
          <a:lstStyle/>
          <a:p>
            <a:pPr>
              <a:spcBef>
                <a:spcPts val="600"/>
              </a:spcBef>
            </a:pPr>
            <a:r>
              <a:rPr lang="en-US" sz="1200" baseline="0" dirty="0"/>
              <a:t>*Significant improvement (</a:t>
            </a:r>
            <a:r>
              <a:rPr lang="en-US" sz="1200" i="1" baseline="0" dirty="0"/>
              <a:t>P</a:t>
            </a:r>
            <a:r>
              <a:rPr lang="en-US" sz="1200" baseline="0" dirty="0"/>
              <a:t>&lt;0.01).</a:t>
            </a:r>
            <a:endParaRPr lang="en-US" sz="1200" baseline="0" dirty="0">
              <a:ea typeface="ヒラギノ角ゴ Pro W3" pitchFamily="-64" charset="-128"/>
            </a:endParaRPr>
          </a:p>
          <a:p>
            <a:pPr>
              <a:spcBef>
                <a:spcPts val="600"/>
              </a:spcBef>
            </a:pPr>
            <a:r>
              <a:rPr lang="en-US" sz="1200" baseline="0" dirty="0">
                <a:ea typeface="ヒラギノ角ゴ Pro W3" pitchFamily="-64" charset="-128"/>
              </a:rPr>
              <a:t>IGA=Investigator’s Global Assessment.</a:t>
            </a:r>
          </a:p>
          <a:p>
            <a:pPr>
              <a:spcBef>
                <a:spcPts val="600"/>
              </a:spcBef>
            </a:pPr>
            <a:r>
              <a:rPr lang="en-US" sz="1200" dirty="0"/>
              <a:t>Fowler JF, et al. </a:t>
            </a:r>
            <a:r>
              <a:rPr lang="en-US" sz="1200" i="1" dirty="0"/>
              <a:t>J Drugs Dermatol</a:t>
            </a:r>
            <a:r>
              <a:rPr lang="en-US" sz="1200" dirty="0"/>
              <a:t>. 2012;11(7):804-807.</a:t>
            </a:r>
          </a:p>
        </p:txBody>
      </p:sp>
      <p:grpSp>
        <p:nvGrpSpPr>
          <p:cNvPr id="11" name="Group 10"/>
          <p:cNvGrpSpPr/>
          <p:nvPr/>
        </p:nvGrpSpPr>
        <p:grpSpPr>
          <a:xfrm>
            <a:off x="967501" y="2171700"/>
            <a:ext cx="7027149" cy="3625850"/>
            <a:chOff x="967501" y="2171700"/>
            <a:chExt cx="7027149" cy="3625850"/>
          </a:xfrm>
        </p:grpSpPr>
        <p:sp>
          <p:nvSpPr>
            <p:cNvPr id="10282" name="Freeform 90"/>
            <p:cNvSpPr>
              <a:spLocks/>
            </p:cNvSpPr>
            <p:nvPr/>
          </p:nvSpPr>
          <p:spPr bwMode="auto">
            <a:xfrm>
              <a:off x="2390497" y="2824180"/>
              <a:ext cx="4801156" cy="1081598"/>
            </a:xfrm>
            <a:custGeom>
              <a:avLst/>
              <a:gdLst>
                <a:gd name="T0" fmla="*/ 0 w 4800600"/>
                <a:gd name="T1" fmla="*/ 0 h 1081087"/>
                <a:gd name="T2" fmla="*/ 1600200 w 4800600"/>
                <a:gd name="T3" fmla="*/ 1081087 h 1081087"/>
                <a:gd name="T4" fmla="*/ 3200400 w 4800600"/>
                <a:gd name="T5" fmla="*/ 1023937 h 1081087"/>
                <a:gd name="T6" fmla="*/ 4800600 w 4800600"/>
                <a:gd name="T7" fmla="*/ 971550 h 1081087"/>
                <a:gd name="T8" fmla="*/ 0 60000 65536"/>
                <a:gd name="T9" fmla="*/ 0 60000 65536"/>
                <a:gd name="T10" fmla="*/ 0 60000 65536"/>
                <a:gd name="T11" fmla="*/ 0 60000 65536"/>
                <a:gd name="T12" fmla="*/ 0 w 4800600"/>
                <a:gd name="T13" fmla="*/ 0 h 1081087"/>
                <a:gd name="T14" fmla="*/ 4800600 w 4800600"/>
                <a:gd name="T15" fmla="*/ 1081087 h 1081087"/>
              </a:gdLst>
              <a:ahLst/>
              <a:cxnLst>
                <a:cxn ang="T8">
                  <a:pos x="T0" y="T1"/>
                </a:cxn>
                <a:cxn ang="T9">
                  <a:pos x="T2" y="T3"/>
                </a:cxn>
                <a:cxn ang="T10">
                  <a:pos x="T4" y="T5"/>
                </a:cxn>
                <a:cxn ang="T11">
                  <a:pos x="T6" y="T7"/>
                </a:cxn>
              </a:cxnLst>
              <a:rect l="T12" t="T13" r="T14" b="T15"/>
              <a:pathLst>
                <a:path w="4800600" h="1081087">
                  <a:moveTo>
                    <a:pt x="0" y="0"/>
                  </a:moveTo>
                  <a:lnTo>
                    <a:pt x="1600200" y="1081087"/>
                  </a:lnTo>
                  <a:lnTo>
                    <a:pt x="3200400" y="1023937"/>
                  </a:lnTo>
                  <a:lnTo>
                    <a:pt x="4800600" y="971550"/>
                  </a:lnTo>
                </a:path>
              </a:pathLst>
            </a:cu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sp>
          <p:nvSpPr>
            <p:cNvPr id="10288" name="Freeform 89"/>
            <p:cNvSpPr>
              <a:spLocks/>
            </p:cNvSpPr>
            <p:nvPr/>
          </p:nvSpPr>
          <p:spPr bwMode="auto">
            <a:xfrm>
              <a:off x="2390497" y="2290753"/>
              <a:ext cx="4805920" cy="1180900"/>
            </a:xfrm>
            <a:custGeom>
              <a:avLst/>
              <a:gdLst>
                <a:gd name="T0" fmla="*/ 0 w 4805363"/>
                <a:gd name="T1" fmla="*/ 0 h 1181100"/>
                <a:gd name="T2" fmla="*/ 1604969 w 4805363"/>
                <a:gd name="T3" fmla="*/ 790575 h 1181100"/>
                <a:gd name="T4" fmla="*/ 3205174 w 4805363"/>
                <a:gd name="T5" fmla="*/ 962025 h 1181100"/>
                <a:gd name="T6" fmla="*/ 4805363 w 4805363"/>
                <a:gd name="T7" fmla="*/ 1181100 h 1181100"/>
                <a:gd name="T8" fmla="*/ 0 60000 65536"/>
                <a:gd name="T9" fmla="*/ 0 60000 65536"/>
                <a:gd name="T10" fmla="*/ 0 60000 65536"/>
                <a:gd name="T11" fmla="*/ 0 60000 65536"/>
                <a:gd name="T12" fmla="*/ 0 w 4805363"/>
                <a:gd name="T13" fmla="*/ 0 h 1181100"/>
                <a:gd name="T14" fmla="*/ 4805363 w 4805363"/>
                <a:gd name="T15" fmla="*/ 1181100 h 1181100"/>
              </a:gdLst>
              <a:ahLst/>
              <a:cxnLst>
                <a:cxn ang="T8">
                  <a:pos x="T0" y="T1"/>
                </a:cxn>
                <a:cxn ang="T9">
                  <a:pos x="T2" y="T3"/>
                </a:cxn>
                <a:cxn ang="T10">
                  <a:pos x="T4" y="T5"/>
                </a:cxn>
                <a:cxn ang="T11">
                  <a:pos x="T6" y="T7"/>
                </a:cxn>
              </a:cxnLst>
              <a:rect l="T12" t="T13" r="T14" b="T15"/>
              <a:pathLst>
                <a:path w="4805363" h="1181100">
                  <a:moveTo>
                    <a:pt x="0" y="0"/>
                  </a:moveTo>
                  <a:lnTo>
                    <a:pt x="1604963" y="790575"/>
                  </a:lnTo>
                  <a:lnTo>
                    <a:pt x="3205163" y="962025"/>
                  </a:lnTo>
                  <a:lnTo>
                    <a:pt x="4805363" y="1181100"/>
                  </a:lnTo>
                </a:path>
              </a:pathLst>
            </a:custGeom>
            <a:noFill/>
            <a:ln w="31750" cap="rnd" cmpd="sng" algn="ctr">
              <a:solidFill>
                <a:srgbClr val="B2BB1C"/>
              </a:solidFill>
              <a:prstDash val="solid"/>
              <a:round/>
              <a:headEnd type="none" w="med" len="med"/>
              <a:tailEnd type="none" w="med" len="med"/>
            </a:ln>
          </p:spPr>
          <p:txBody>
            <a:bodyPr/>
            <a:lstStyle/>
            <a:p>
              <a:endParaRPr lang="en-US" dirty="0"/>
            </a:p>
          </p:txBody>
        </p:sp>
        <p:sp>
          <p:nvSpPr>
            <p:cNvPr id="10246" name="Rectangle 294"/>
            <p:cNvSpPr>
              <a:spLocks noChangeArrowheads="1"/>
            </p:cNvSpPr>
            <p:nvPr/>
          </p:nvSpPr>
          <p:spPr bwMode="auto">
            <a:xfrm>
              <a:off x="1382713" y="5399088"/>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0</a:t>
              </a:r>
              <a:endParaRPr lang="en-US" sz="1400" b="1" baseline="0" dirty="0"/>
            </a:p>
          </p:txBody>
        </p:sp>
        <p:sp>
          <p:nvSpPr>
            <p:cNvPr id="10247" name="Rectangle 303"/>
            <p:cNvSpPr>
              <a:spLocks noChangeArrowheads="1"/>
            </p:cNvSpPr>
            <p:nvPr/>
          </p:nvSpPr>
          <p:spPr bwMode="auto">
            <a:xfrm>
              <a:off x="1382713" y="3248025"/>
              <a:ext cx="100012" cy="214313"/>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2</a:t>
              </a:r>
              <a:endParaRPr lang="en-US" sz="1400" b="1" baseline="0" dirty="0"/>
            </a:p>
          </p:txBody>
        </p:sp>
        <p:sp>
          <p:nvSpPr>
            <p:cNvPr id="10248" name="Rectangle 305"/>
            <p:cNvSpPr>
              <a:spLocks noChangeArrowheads="1"/>
            </p:cNvSpPr>
            <p:nvPr/>
          </p:nvSpPr>
          <p:spPr bwMode="auto">
            <a:xfrm>
              <a:off x="1382713" y="4322763"/>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1</a:t>
              </a:r>
              <a:endParaRPr lang="en-US" sz="1400" b="1" baseline="0" dirty="0"/>
            </a:p>
          </p:txBody>
        </p:sp>
        <p:sp>
          <p:nvSpPr>
            <p:cNvPr id="10249" name="Rectangle 295"/>
            <p:cNvSpPr>
              <a:spLocks noChangeArrowheads="1"/>
            </p:cNvSpPr>
            <p:nvPr/>
          </p:nvSpPr>
          <p:spPr bwMode="auto">
            <a:xfrm>
              <a:off x="1382713" y="2171700"/>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3</a:t>
              </a:r>
              <a:endParaRPr lang="en-US" sz="1400" b="1" baseline="0" dirty="0"/>
            </a:p>
          </p:txBody>
        </p:sp>
        <p:sp>
          <p:nvSpPr>
            <p:cNvPr id="10250" name="Rectangle 307"/>
            <p:cNvSpPr>
              <a:spLocks noChangeArrowheads="1"/>
            </p:cNvSpPr>
            <p:nvPr/>
          </p:nvSpPr>
          <p:spPr bwMode="auto">
            <a:xfrm rot="16200000">
              <a:off x="545655" y="3765472"/>
              <a:ext cx="1089914" cy="246221"/>
            </a:xfrm>
            <a:prstGeom prst="rect">
              <a:avLst/>
            </a:prstGeom>
            <a:noFill/>
            <a:ln w="9525">
              <a:noFill/>
              <a:miter lim="800000"/>
              <a:headEnd/>
              <a:tailEnd/>
            </a:ln>
          </p:spPr>
          <p:txBody>
            <a:bodyPr wrap="none" lIns="0" tIns="0" rIns="0" bIns="0" anchor="ctr" anchorCtr="1">
              <a:spAutoFit/>
            </a:bodyPr>
            <a:lstStyle/>
            <a:p>
              <a:pPr algn="ctr"/>
              <a:r>
                <a:rPr lang="en-US" sz="1600" b="1" baseline="0" dirty="0">
                  <a:solidFill>
                    <a:srgbClr val="000000"/>
                  </a:solidFill>
                </a:rPr>
                <a:t>Mean Scores</a:t>
              </a:r>
              <a:endParaRPr lang="en-US" sz="1600" b="1" baseline="0" dirty="0"/>
            </a:p>
          </p:txBody>
        </p:sp>
        <p:sp>
          <p:nvSpPr>
            <p:cNvPr id="10251" name="Line 59"/>
            <p:cNvSpPr>
              <a:spLocks noChangeShapeType="1"/>
            </p:cNvSpPr>
            <p:nvPr/>
          </p:nvSpPr>
          <p:spPr bwMode="auto">
            <a:xfrm>
              <a:off x="1520825" y="2279650"/>
              <a:ext cx="73025" cy="0"/>
            </a:xfrm>
            <a:prstGeom prst="line">
              <a:avLst/>
            </a:prstGeom>
            <a:noFill/>
            <a:ln w="19050">
              <a:solidFill>
                <a:schemeClr val="tx1"/>
              </a:solidFill>
              <a:round/>
              <a:headEnd/>
              <a:tailEnd/>
            </a:ln>
          </p:spPr>
          <p:txBody>
            <a:bodyPr/>
            <a:lstStyle/>
            <a:p>
              <a:endParaRPr lang="en-US" dirty="0"/>
            </a:p>
          </p:txBody>
        </p:sp>
        <p:sp>
          <p:nvSpPr>
            <p:cNvPr id="10252" name="Line 59"/>
            <p:cNvSpPr>
              <a:spLocks noChangeShapeType="1"/>
            </p:cNvSpPr>
            <p:nvPr/>
          </p:nvSpPr>
          <p:spPr bwMode="auto">
            <a:xfrm>
              <a:off x="1520825" y="3352800"/>
              <a:ext cx="73025" cy="0"/>
            </a:xfrm>
            <a:prstGeom prst="line">
              <a:avLst/>
            </a:prstGeom>
            <a:noFill/>
            <a:ln w="19050">
              <a:solidFill>
                <a:schemeClr val="tx1"/>
              </a:solidFill>
              <a:round/>
              <a:headEnd/>
              <a:tailEnd/>
            </a:ln>
          </p:spPr>
          <p:txBody>
            <a:bodyPr/>
            <a:lstStyle/>
            <a:p>
              <a:endParaRPr lang="en-US" dirty="0"/>
            </a:p>
          </p:txBody>
        </p:sp>
        <p:sp>
          <p:nvSpPr>
            <p:cNvPr id="10253" name="Line 59"/>
            <p:cNvSpPr>
              <a:spLocks noChangeShapeType="1"/>
            </p:cNvSpPr>
            <p:nvPr/>
          </p:nvSpPr>
          <p:spPr bwMode="auto">
            <a:xfrm>
              <a:off x="1520825" y="4424363"/>
              <a:ext cx="73025" cy="0"/>
            </a:xfrm>
            <a:prstGeom prst="line">
              <a:avLst/>
            </a:prstGeom>
            <a:noFill/>
            <a:ln w="19050">
              <a:solidFill>
                <a:schemeClr val="tx1"/>
              </a:solidFill>
              <a:round/>
              <a:headEnd/>
              <a:tailEnd/>
            </a:ln>
          </p:spPr>
          <p:txBody>
            <a:bodyPr/>
            <a:lstStyle/>
            <a:p>
              <a:endParaRPr lang="en-US" dirty="0"/>
            </a:p>
          </p:txBody>
        </p:sp>
        <p:sp>
          <p:nvSpPr>
            <p:cNvPr id="10254" name="Line 59"/>
            <p:cNvSpPr>
              <a:spLocks noChangeShapeType="1"/>
            </p:cNvSpPr>
            <p:nvPr/>
          </p:nvSpPr>
          <p:spPr bwMode="auto">
            <a:xfrm>
              <a:off x="1520825" y="5497513"/>
              <a:ext cx="73025" cy="0"/>
            </a:xfrm>
            <a:prstGeom prst="line">
              <a:avLst/>
            </a:prstGeom>
            <a:noFill/>
            <a:ln w="19050">
              <a:solidFill>
                <a:schemeClr val="tx1"/>
              </a:solidFill>
              <a:round/>
              <a:headEnd/>
              <a:tailEnd/>
            </a:ln>
          </p:spPr>
          <p:txBody>
            <a:bodyPr/>
            <a:lstStyle/>
            <a:p>
              <a:endParaRPr lang="en-US" dirty="0"/>
            </a:p>
          </p:txBody>
        </p:sp>
        <p:sp>
          <p:nvSpPr>
            <p:cNvPr id="10255" name="Rectangle 307"/>
            <p:cNvSpPr>
              <a:spLocks noChangeArrowheads="1"/>
            </p:cNvSpPr>
            <p:nvPr/>
          </p:nvSpPr>
          <p:spPr bwMode="auto">
            <a:xfrm>
              <a:off x="2085975" y="5581650"/>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0</a:t>
              </a:r>
              <a:endParaRPr lang="en-US" sz="1400" b="1" baseline="0" dirty="0"/>
            </a:p>
          </p:txBody>
        </p:sp>
        <p:sp>
          <p:nvSpPr>
            <p:cNvPr id="10256" name="Rectangle 317"/>
            <p:cNvSpPr>
              <a:spLocks noChangeArrowheads="1"/>
            </p:cNvSpPr>
            <p:nvPr/>
          </p:nvSpPr>
          <p:spPr bwMode="auto">
            <a:xfrm>
              <a:off x="6886575" y="5564188"/>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8</a:t>
              </a:r>
              <a:endParaRPr lang="en-US" sz="1400" b="1" baseline="0" dirty="0"/>
            </a:p>
          </p:txBody>
        </p:sp>
        <p:sp>
          <p:nvSpPr>
            <p:cNvPr id="10257" name="Freeform 49"/>
            <p:cNvSpPr>
              <a:spLocks/>
            </p:cNvSpPr>
            <p:nvPr/>
          </p:nvSpPr>
          <p:spPr bwMode="auto">
            <a:xfrm>
              <a:off x="1593850" y="2279650"/>
              <a:ext cx="6400800" cy="3217863"/>
            </a:xfrm>
            <a:custGeom>
              <a:avLst/>
              <a:gdLst>
                <a:gd name="T0" fmla="*/ 0 w 336"/>
                <a:gd name="T1" fmla="*/ 0 h 336"/>
                <a:gd name="T2" fmla="*/ 0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0"/>
                  </a:moveTo>
                  <a:lnTo>
                    <a:pt x="0" y="336"/>
                  </a:lnTo>
                  <a:lnTo>
                    <a:pt x="336" y="336"/>
                  </a:lnTo>
                </a:path>
              </a:pathLst>
            </a:custGeom>
            <a:noFill/>
            <a:ln w="19050" cmpd="sng">
              <a:solidFill>
                <a:schemeClr val="tx1"/>
              </a:solidFill>
              <a:round/>
              <a:headEnd/>
              <a:tailEnd/>
            </a:ln>
          </p:spPr>
          <p:txBody>
            <a:bodyPr/>
            <a:lstStyle/>
            <a:p>
              <a:endParaRPr lang="en-US" dirty="0"/>
            </a:p>
          </p:txBody>
        </p:sp>
        <p:sp>
          <p:nvSpPr>
            <p:cNvPr id="10258" name="Rectangle 307"/>
            <p:cNvSpPr>
              <a:spLocks noChangeArrowheads="1"/>
            </p:cNvSpPr>
            <p:nvPr/>
          </p:nvSpPr>
          <p:spPr bwMode="auto">
            <a:xfrm>
              <a:off x="3686175" y="5581650"/>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2</a:t>
              </a:r>
              <a:endParaRPr lang="en-US" sz="1400" b="1" baseline="0" dirty="0"/>
            </a:p>
          </p:txBody>
        </p:sp>
        <p:sp>
          <p:nvSpPr>
            <p:cNvPr id="10259" name="Rectangle 307"/>
            <p:cNvSpPr>
              <a:spLocks noChangeArrowheads="1"/>
            </p:cNvSpPr>
            <p:nvPr/>
          </p:nvSpPr>
          <p:spPr bwMode="auto">
            <a:xfrm>
              <a:off x="5286375" y="5581650"/>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4</a:t>
              </a:r>
              <a:endParaRPr lang="en-US" sz="1400" b="1" baseline="0" dirty="0"/>
            </a:p>
          </p:txBody>
        </p:sp>
        <p:grpSp>
          <p:nvGrpSpPr>
            <p:cNvPr id="3" name="Group 87"/>
            <p:cNvGrpSpPr>
              <a:grpSpLocks/>
            </p:cNvGrpSpPr>
            <p:nvPr/>
          </p:nvGrpSpPr>
          <p:grpSpPr bwMode="auto">
            <a:xfrm>
              <a:off x="2393950" y="5497513"/>
              <a:ext cx="4800600" cy="73025"/>
              <a:chOff x="3193770" y="5497513"/>
              <a:chExt cx="4800599" cy="73025"/>
            </a:xfrm>
          </p:grpSpPr>
          <p:cxnSp>
            <p:nvCxnSpPr>
              <p:cNvPr id="10289" name="Straight Connector 544"/>
              <p:cNvCxnSpPr>
                <a:cxnSpLocks noChangeShapeType="1"/>
              </p:cNvCxnSpPr>
              <p:nvPr/>
            </p:nvCxnSpPr>
            <p:spPr bwMode="auto">
              <a:xfrm rot="5400000">
                <a:off x="3157257" y="5534026"/>
                <a:ext cx="73025" cy="0"/>
              </a:xfrm>
              <a:prstGeom prst="line">
                <a:avLst/>
              </a:prstGeom>
              <a:noFill/>
              <a:ln w="19050">
                <a:solidFill>
                  <a:schemeClr val="tx1"/>
                </a:solidFill>
                <a:round/>
                <a:headEnd/>
                <a:tailEnd/>
              </a:ln>
            </p:spPr>
          </p:cxnSp>
          <p:cxnSp>
            <p:nvCxnSpPr>
              <p:cNvPr id="10290" name="Straight Connector 552"/>
              <p:cNvCxnSpPr>
                <a:cxnSpLocks noChangeShapeType="1"/>
              </p:cNvCxnSpPr>
              <p:nvPr/>
            </p:nvCxnSpPr>
            <p:spPr bwMode="auto">
              <a:xfrm rot="5400000">
                <a:off x="7957856" y="5534026"/>
                <a:ext cx="73025" cy="0"/>
              </a:xfrm>
              <a:prstGeom prst="line">
                <a:avLst/>
              </a:prstGeom>
              <a:noFill/>
              <a:ln w="19050">
                <a:solidFill>
                  <a:schemeClr val="tx1"/>
                </a:solidFill>
                <a:round/>
                <a:headEnd/>
                <a:tailEnd/>
              </a:ln>
            </p:spPr>
          </p:cxnSp>
          <p:cxnSp>
            <p:nvCxnSpPr>
              <p:cNvPr id="10291" name="Straight Connector 544"/>
              <p:cNvCxnSpPr>
                <a:cxnSpLocks noChangeShapeType="1"/>
              </p:cNvCxnSpPr>
              <p:nvPr/>
            </p:nvCxnSpPr>
            <p:spPr bwMode="auto">
              <a:xfrm rot="5400000">
                <a:off x="4757457" y="5534026"/>
                <a:ext cx="73025" cy="0"/>
              </a:xfrm>
              <a:prstGeom prst="line">
                <a:avLst/>
              </a:prstGeom>
              <a:noFill/>
              <a:ln w="19050">
                <a:solidFill>
                  <a:schemeClr val="tx1"/>
                </a:solidFill>
                <a:round/>
                <a:headEnd/>
                <a:tailEnd/>
              </a:ln>
            </p:spPr>
          </p:cxnSp>
          <p:cxnSp>
            <p:nvCxnSpPr>
              <p:cNvPr id="10292" name="Straight Connector 544"/>
              <p:cNvCxnSpPr>
                <a:cxnSpLocks noChangeShapeType="1"/>
              </p:cNvCxnSpPr>
              <p:nvPr/>
            </p:nvCxnSpPr>
            <p:spPr bwMode="auto">
              <a:xfrm rot="5400000">
                <a:off x="6357657" y="5534026"/>
                <a:ext cx="73025" cy="0"/>
              </a:xfrm>
              <a:prstGeom prst="line">
                <a:avLst/>
              </a:prstGeom>
              <a:noFill/>
              <a:ln w="19050">
                <a:solidFill>
                  <a:schemeClr val="tx1"/>
                </a:solidFill>
                <a:round/>
                <a:headEnd/>
                <a:tailEnd/>
              </a:ln>
            </p:spPr>
          </p:cxnSp>
        </p:grpSp>
        <p:sp>
          <p:nvSpPr>
            <p:cNvPr id="10277" name="Freeform 92"/>
            <p:cNvSpPr>
              <a:spLocks/>
            </p:cNvSpPr>
            <p:nvPr/>
          </p:nvSpPr>
          <p:spPr bwMode="auto">
            <a:xfrm>
              <a:off x="2390497" y="2824180"/>
              <a:ext cx="4801156" cy="1081598"/>
            </a:xfrm>
            <a:custGeom>
              <a:avLst/>
              <a:gdLst>
                <a:gd name="T0" fmla="*/ 0 w 4800600"/>
                <a:gd name="T1" fmla="*/ 0 h 1081087"/>
                <a:gd name="T2" fmla="*/ 1600200 w 4800600"/>
                <a:gd name="T3" fmla="*/ 1081087 h 1081087"/>
                <a:gd name="T4" fmla="*/ 3200400 w 4800600"/>
                <a:gd name="T5" fmla="*/ 1023937 h 1081087"/>
                <a:gd name="T6" fmla="*/ 4800600 w 4800600"/>
                <a:gd name="T7" fmla="*/ 971550 h 1081087"/>
                <a:gd name="T8" fmla="*/ 0 60000 65536"/>
                <a:gd name="T9" fmla="*/ 0 60000 65536"/>
                <a:gd name="T10" fmla="*/ 0 60000 65536"/>
                <a:gd name="T11" fmla="*/ 0 60000 65536"/>
                <a:gd name="T12" fmla="*/ 0 w 4800600"/>
                <a:gd name="T13" fmla="*/ 0 h 1081087"/>
                <a:gd name="T14" fmla="*/ 4800600 w 4800600"/>
                <a:gd name="T15" fmla="*/ 1081087 h 1081087"/>
              </a:gdLst>
              <a:ahLst/>
              <a:cxnLst>
                <a:cxn ang="T8">
                  <a:pos x="T0" y="T1"/>
                </a:cxn>
                <a:cxn ang="T9">
                  <a:pos x="T2" y="T3"/>
                </a:cxn>
                <a:cxn ang="T10">
                  <a:pos x="T4" y="T5"/>
                </a:cxn>
                <a:cxn ang="T11">
                  <a:pos x="T6" y="T7"/>
                </a:cxn>
              </a:cxnLst>
              <a:rect l="T12" t="T13" r="T14" b="T15"/>
              <a:pathLst>
                <a:path w="4800600" h="1081087">
                  <a:moveTo>
                    <a:pt x="0" y="0"/>
                  </a:moveTo>
                  <a:lnTo>
                    <a:pt x="1600200" y="1081087"/>
                  </a:lnTo>
                  <a:lnTo>
                    <a:pt x="3200400" y="1023937"/>
                  </a:lnTo>
                  <a:lnTo>
                    <a:pt x="4800600" y="971550"/>
                  </a:lnTo>
                </a:path>
              </a:pathLst>
            </a:custGeom>
            <a:ln>
              <a:noFill/>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sp>
          <p:nvSpPr>
            <p:cNvPr id="10278" name="Oval 52"/>
            <p:cNvSpPr>
              <a:spLocks noChangeArrowheads="1"/>
            </p:cNvSpPr>
            <p:nvPr/>
          </p:nvSpPr>
          <p:spPr bwMode="auto">
            <a:xfrm>
              <a:off x="2328863" y="2759075"/>
              <a:ext cx="128031" cy="12807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0279" name="Oval 53"/>
            <p:cNvSpPr>
              <a:spLocks noChangeArrowheads="1"/>
            </p:cNvSpPr>
            <p:nvPr/>
          </p:nvSpPr>
          <p:spPr bwMode="auto">
            <a:xfrm>
              <a:off x="3929248" y="3840674"/>
              <a:ext cx="128031" cy="12807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0280" name="Oval 54"/>
            <p:cNvSpPr>
              <a:spLocks noChangeArrowheads="1"/>
            </p:cNvSpPr>
            <p:nvPr/>
          </p:nvSpPr>
          <p:spPr bwMode="auto">
            <a:xfrm>
              <a:off x="5529634" y="3783497"/>
              <a:ext cx="128031" cy="12807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sp>
          <p:nvSpPr>
            <p:cNvPr id="10281" name="Oval 55"/>
            <p:cNvSpPr>
              <a:spLocks noChangeArrowheads="1"/>
            </p:cNvSpPr>
            <p:nvPr/>
          </p:nvSpPr>
          <p:spPr bwMode="auto">
            <a:xfrm>
              <a:off x="7130019" y="3731084"/>
              <a:ext cx="128031" cy="12807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grpSp>
          <p:nvGrpSpPr>
            <p:cNvPr id="6" name="Group 63"/>
            <p:cNvGrpSpPr>
              <a:grpSpLocks/>
            </p:cNvGrpSpPr>
            <p:nvPr/>
          </p:nvGrpSpPr>
          <p:grpSpPr bwMode="auto">
            <a:xfrm>
              <a:off x="4387850" y="4468813"/>
              <a:ext cx="812800" cy="457200"/>
              <a:chOff x="4325112" y="4468813"/>
              <a:chExt cx="813626" cy="457200"/>
            </a:xfrm>
          </p:grpSpPr>
          <p:sp>
            <p:nvSpPr>
              <p:cNvPr id="10264" name="Rectangle 4"/>
              <p:cNvSpPr>
                <a:spLocks noChangeArrowheads="1"/>
              </p:cNvSpPr>
              <p:nvPr/>
            </p:nvSpPr>
            <p:spPr bwMode="auto">
              <a:xfrm>
                <a:off x="4819698" y="4468813"/>
                <a:ext cx="319040" cy="215428"/>
              </a:xfrm>
              <a:prstGeom prst="rect">
                <a:avLst/>
              </a:prstGeom>
              <a:noFill/>
              <a:ln w="9525">
                <a:noFill/>
                <a:miter lim="800000"/>
                <a:headEnd/>
                <a:tailEnd/>
              </a:ln>
            </p:spPr>
            <p:txBody>
              <a:bodyPr wrap="none" lIns="0" tIns="0" rIns="0" bIns="0" anchor="ctr">
                <a:spAutoFit/>
              </a:bodyPr>
              <a:lstStyle/>
              <a:p>
                <a:pPr eaLnBrk="1" hangingPunct="1"/>
                <a:r>
                  <a:rPr lang="en-US" sz="1400" b="1" baseline="0" dirty="0">
                    <a:ea typeface="ヒラギノ角ゴ Pro W3" pitchFamily="-64" charset="-128"/>
                  </a:rPr>
                  <a:t>IGA</a:t>
                </a:r>
              </a:p>
            </p:txBody>
          </p:sp>
          <p:sp>
            <p:nvSpPr>
              <p:cNvPr id="10265" name="Rectangle 4"/>
              <p:cNvSpPr>
                <a:spLocks noChangeArrowheads="1"/>
              </p:cNvSpPr>
              <p:nvPr/>
            </p:nvSpPr>
            <p:spPr bwMode="auto">
              <a:xfrm>
                <a:off x="4819698" y="4710585"/>
                <a:ext cx="317436" cy="215428"/>
              </a:xfrm>
              <a:prstGeom prst="rect">
                <a:avLst/>
              </a:prstGeom>
              <a:noFill/>
              <a:ln w="9525">
                <a:noFill/>
                <a:miter lim="800000"/>
                <a:headEnd/>
                <a:tailEnd/>
              </a:ln>
            </p:spPr>
            <p:txBody>
              <a:bodyPr wrap="none" lIns="0" tIns="0" rIns="0" bIns="0" anchor="ctr">
                <a:spAutoFit/>
              </a:bodyPr>
              <a:lstStyle/>
              <a:p>
                <a:pPr eaLnBrk="1" hangingPunct="1"/>
                <a:r>
                  <a:rPr lang="en-US" sz="1400" b="1" baseline="0" dirty="0">
                    <a:ea typeface="ヒラギノ角ゴ Pro W3" pitchFamily="-64" charset="-128"/>
                  </a:rPr>
                  <a:t>Itch</a:t>
                </a:r>
              </a:p>
            </p:txBody>
          </p:sp>
          <p:grpSp>
            <p:nvGrpSpPr>
              <p:cNvPr id="7" name="Group 62"/>
              <p:cNvGrpSpPr>
                <a:grpSpLocks/>
              </p:cNvGrpSpPr>
              <p:nvPr/>
            </p:nvGrpSpPr>
            <p:grpSpPr bwMode="auto">
              <a:xfrm>
                <a:off x="4325112" y="4512519"/>
                <a:ext cx="397736" cy="369788"/>
                <a:chOff x="4325112" y="4512519"/>
                <a:chExt cx="397736" cy="369788"/>
              </a:xfrm>
            </p:grpSpPr>
            <p:sp>
              <p:nvSpPr>
                <p:cNvPr id="10272" name="Freeform 132"/>
                <p:cNvSpPr>
                  <a:spLocks/>
                </p:cNvSpPr>
                <p:nvPr/>
              </p:nvSpPr>
              <p:spPr bwMode="auto">
                <a:xfrm>
                  <a:off x="4386644" y="4818299"/>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sp>
              <p:nvSpPr>
                <p:cNvPr id="10271" name="Freeform 132"/>
                <p:cNvSpPr>
                  <a:spLocks/>
                </p:cNvSpPr>
                <p:nvPr/>
              </p:nvSpPr>
              <p:spPr bwMode="auto">
                <a:xfrm>
                  <a:off x="4386644" y="4576527"/>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10267" name="Freeform 131"/>
                <p:cNvSpPr>
                  <a:spLocks/>
                </p:cNvSpPr>
                <p:nvPr/>
              </p:nvSpPr>
              <p:spPr bwMode="auto">
                <a:xfrm>
                  <a:off x="4386644" y="4576527"/>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10268" name="Freeform 131"/>
                <p:cNvSpPr>
                  <a:spLocks/>
                </p:cNvSpPr>
                <p:nvPr/>
              </p:nvSpPr>
              <p:spPr bwMode="auto">
                <a:xfrm>
                  <a:off x="4386644" y="4818299"/>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accent6"/>
                </a:lnRef>
                <a:fillRef idx="0">
                  <a:schemeClr val="accent6"/>
                </a:fillRef>
                <a:effectRef idx="2">
                  <a:schemeClr val="accent6"/>
                </a:effectRef>
                <a:fontRef idx="minor">
                  <a:schemeClr val="tx1"/>
                </a:fontRef>
              </p:style>
              <p:txBody>
                <a:bodyPr/>
                <a:lstStyle/>
                <a:p>
                  <a:endParaRPr lang="en-US" dirty="0"/>
                </a:p>
              </p:txBody>
            </p:sp>
            <p:grpSp>
              <p:nvGrpSpPr>
                <p:cNvPr id="8" name="Group 60"/>
                <p:cNvGrpSpPr>
                  <a:grpSpLocks/>
                </p:cNvGrpSpPr>
                <p:nvPr/>
              </p:nvGrpSpPr>
              <p:grpSpPr bwMode="auto">
                <a:xfrm>
                  <a:off x="4594832" y="4512519"/>
                  <a:ext cx="128016" cy="369788"/>
                  <a:chOff x="4594832" y="4512519"/>
                  <a:chExt cx="128016" cy="369788"/>
                </a:xfrm>
              </p:grpSpPr>
              <p:sp>
                <p:nvSpPr>
                  <p:cNvPr id="10275" name="Oval 48"/>
                  <p:cNvSpPr>
                    <a:spLocks noChangeArrowheads="1"/>
                  </p:cNvSpPr>
                  <p:nvPr/>
                </p:nvSpPr>
                <p:spPr bwMode="auto">
                  <a:xfrm>
                    <a:off x="4594832" y="4512519"/>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0276" name="Oval 49"/>
                  <p:cNvSpPr>
                    <a:spLocks noChangeArrowheads="1"/>
                  </p:cNvSpPr>
                  <p:nvPr/>
                </p:nvSpPr>
                <p:spPr bwMode="auto">
                  <a:xfrm>
                    <a:off x="4594832" y="4754291"/>
                    <a:ext cx="128016" cy="12801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grpSp>
            <p:grpSp>
              <p:nvGrpSpPr>
                <p:cNvPr id="9" name="Group 59"/>
                <p:cNvGrpSpPr>
                  <a:grpSpLocks/>
                </p:cNvGrpSpPr>
                <p:nvPr/>
              </p:nvGrpSpPr>
              <p:grpSpPr bwMode="auto">
                <a:xfrm>
                  <a:off x="4325112" y="4512519"/>
                  <a:ext cx="128016" cy="369788"/>
                  <a:chOff x="4747232" y="4664919"/>
                  <a:chExt cx="128016" cy="369788"/>
                </a:xfrm>
              </p:grpSpPr>
              <p:sp>
                <p:nvSpPr>
                  <p:cNvPr id="10273" name="Oval 57"/>
                  <p:cNvSpPr>
                    <a:spLocks noChangeArrowheads="1"/>
                  </p:cNvSpPr>
                  <p:nvPr/>
                </p:nvSpPr>
                <p:spPr bwMode="auto">
                  <a:xfrm>
                    <a:off x="4747232" y="4664919"/>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0274" name="Oval 58"/>
                  <p:cNvSpPr>
                    <a:spLocks noChangeArrowheads="1"/>
                  </p:cNvSpPr>
                  <p:nvPr/>
                </p:nvSpPr>
                <p:spPr bwMode="auto">
                  <a:xfrm>
                    <a:off x="4747232" y="4906691"/>
                    <a:ext cx="128016" cy="128016"/>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dirty="0"/>
                  </a:p>
                </p:txBody>
              </p:sp>
            </p:grpSp>
          </p:grpSp>
        </p:grpSp>
        <p:sp>
          <p:nvSpPr>
            <p:cNvPr id="10283" name="Freeform 91"/>
            <p:cNvSpPr>
              <a:spLocks/>
            </p:cNvSpPr>
            <p:nvPr/>
          </p:nvSpPr>
          <p:spPr bwMode="auto">
            <a:xfrm>
              <a:off x="2390497" y="2290753"/>
              <a:ext cx="4805920" cy="1180900"/>
            </a:xfrm>
            <a:custGeom>
              <a:avLst/>
              <a:gdLst>
                <a:gd name="T0" fmla="*/ 0 w 4805363"/>
                <a:gd name="T1" fmla="*/ 0 h 1181100"/>
                <a:gd name="T2" fmla="*/ 1604969 w 4805363"/>
                <a:gd name="T3" fmla="*/ 790575 h 1181100"/>
                <a:gd name="T4" fmla="*/ 3205174 w 4805363"/>
                <a:gd name="T5" fmla="*/ 962025 h 1181100"/>
                <a:gd name="T6" fmla="*/ 4805363 w 4805363"/>
                <a:gd name="T7" fmla="*/ 1181100 h 1181100"/>
                <a:gd name="T8" fmla="*/ 0 60000 65536"/>
                <a:gd name="T9" fmla="*/ 0 60000 65536"/>
                <a:gd name="T10" fmla="*/ 0 60000 65536"/>
                <a:gd name="T11" fmla="*/ 0 60000 65536"/>
                <a:gd name="T12" fmla="*/ 0 w 4805363"/>
                <a:gd name="T13" fmla="*/ 0 h 1181100"/>
                <a:gd name="T14" fmla="*/ 4805363 w 4805363"/>
                <a:gd name="T15" fmla="*/ 1181100 h 1181100"/>
              </a:gdLst>
              <a:ahLst/>
              <a:cxnLst>
                <a:cxn ang="T8">
                  <a:pos x="T0" y="T1"/>
                </a:cxn>
                <a:cxn ang="T9">
                  <a:pos x="T2" y="T3"/>
                </a:cxn>
                <a:cxn ang="T10">
                  <a:pos x="T4" y="T5"/>
                </a:cxn>
                <a:cxn ang="T11">
                  <a:pos x="T6" y="T7"/>
                </a:cxn>
              </a:cxnLst>
              <a:rect l="T12" t="T13" r="T14" b="T15"/>
              <a:pathLst>
                <a:path w="4805363" h="1181100">
                  <a:moveTo>
                    <a:pt x="0" y="0"/>
                  </a:moveTo>
                  <a:lnTo>
                    <a:pt x="1604963" y="790575"/>
                  </a:lnTo>
                  <a:lnTo>
                    <a:pt x="3205163" y="962025"/>
                  </a:lnTo>
                  <a:lnTo>
                    <a:pt x="4805363" y="118110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10284" name="Oval 38"/>
            <p:cNvSpPr>
              <a:spLocks noChangeArrowheads="1"/>
            </p:cNvSpPr>
            <p:nvPr/>
          </p:nvSpPr>
          <p:spPr bwMode="auto">
            <a:xfrm>
              <a:off x="2328863" y="2224088"/>
              <a:ext cx="128031" cy="12799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0285" name="Oval 41"/>
            <p:cNvSpPr>
              <a:spLocks noChangeArrowheads="1"/>
            </p:cNvSpPr>
            <p:nvPr/>
          </p:nvSpPr>
          <p:spPr bwMode="auto">
            <a:xfrm>
              <a:off x="3929248" y="3012149"/>
              <a:ext cx="128031" cy="12799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0286" name="Oval 43"/>
            <p:cNvSpPr>
              <a:spLocks noChangeArrowheads="1"/>
            </p:cNvSpPr>
            <p:nvPr/>
          </p:nvSpPr>
          <p:spPr bwMode="auto">
            <a:xfrm>
              <a:off x="5529634" y="3188332"/>
              <a:ext cx="128031" cy="12799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0287" name="Oval 45"/>
            <p:cNvSpPr>
              <a:spLocks noChangeArrowheads="1"/>
            </p:cNvSpPr>
            <p:nvPr/>
          </p:nvSpPr>
          <p:spPr bwMode="auto">
            <a:xfrm>
              <a:off x="7130019" y="3407369"/>
              <a:ext cx="128031" cy="12799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grpSp>
      <p:sp>
        <p:nvSpPr>
          <p:cNvPr id="51" name="Rectangle 307"/>
          <p:cNvSpPr>
            <a:spLocks noChangeArrowheads="1"/>
          </p:cNvSpPr>
          <p:nvPr/>
        </p:nvSpPr>
        <p:spPr bwMode="auto">
          <a:xfrm>
            <a:off x="3997325" y="3657600"/>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52" name="Rectangle 307"/>
          <p:cNvSpPr>
            <a:spLocks noChangeArrowheads="1"/>
          </p:cNvSpPr>
          <p:nvPr/>
        </p:nvSpPr>
        <p:spPr bwMode="auto">
          <a:xfrm>
            <a:off x="5568950" y="3581400"/>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53" name="Rectangle 307"/>
          <p:cNvSpPr>
            <a:spLocks noChangeArrowheads="1"/>
          </p:cNvSpPr>
          <p:nvPr/>
        </p:nvSpPr>
        <p:spPr bwMode="auto">
          <a:xfrm>
            <a:off x="7245350" y="3635828"/>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54" name="Rectangle 307"/>
          <p:cNvSpPr>
            <a:spLocks noChangeArrowheads="1"/>
          </p:cNvSpPr>
          <p:nvPr/>
        </p:nvSpPr>
        <p:spPr bwMode="auto">
          <a:xfrm>
            <a:off x="7315200" y="3352800"/>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55" name="Rectangle 307"/>
          <p:cNvSpPr>
            <a:spLocks noChangeArrowheads="1"/>
          </p:cNvSpPr>
          <p:nvPr/>
        </p:nvSpPr>
        <p:spPr bwMode="auto">
          <a:xfrm>
            <a:off x="5638800" y="3048000"/>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56" name="Rectangle 307"/>
          <p:cNvSpPr>
            <a:spLocks noChangeArrowheads="1"/>
          </p:cNvSpPr>
          <p:nvPr/>
        </p:nvSpPr>
        <p:spPr bwMode="auto">
          <a:xfrm>
            <a:off x="3984172" y="2853872"/>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Tree>
    <p:extLst>
      <p:ext uri="{BB962C8B-B14F-4D97-AF65-F5344CB8AC3E}">
        <p14:creationId xmlns:p14="http://schemas.microsoft.com/office/powerpoint/2010/main" val="1577675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ext Box 57"/>
          <p:cNvSpPr txBox="1">
            <a:spLocks noChangeArrowheads="1"/>
          </p:cNvSpPr>
          <p:nvPr/>
        </p:nvSpPr>
        <p:spPr bwMode="auto">
          <a:xfrm>
            <a:off x="1269381" y="1479817"/>
            <a:ext cx="6493124" cy="276999"/>
          </a:xfrm>
          <a:prstGeom prst="rect">
            <a:avLst/>
          </a:prstGeom>
          <a:noFill/>
          <a:ln w="9525">
            <a:noFill/>
            <a:miter lim="800000"/>
            <a:headEnd/>
            <a:tailEnd/>
          </a:ln>
        </p:spPr>
        <p:txBody>
          <a:bodyPr wrap="none" lIns="0" tIns="0" rIns="0" bIns="0" anchor="ctr" anchorCtr="1">
            <a:spAutoFit/>
          </a:bodyPr>
          <a:lstStyle/>
          <a:p>
            <a:pPr algn="ctr">
              <a:spcBef>
                <a:spcPct val="50000"/>
              </a:spcBef>
            </a:pPr>
            <a:r>
              <a:rPr lang="en-US" b="1" baseline="0" dirty="0"/>
              <a:t>Dermatologist Assessment: EASI Composite Score (ages 12–60 years)</a:t>
            </a:r>
          </a:p>
        </p:txBody>
      </p:sp>
      <p:sp>
        <p:nvSpPr>
          <p:cNvPr id="11268" name="Text Box 4"/>
          <p:cNvSpPr txBox="1">
            <a:spLocks noChangeArrowheads="1"/>
          </p:cNvSpPr>
          <p:nvPr/>
        </p:nvSpPr>
        <p:spPr bwMode="auto">
          <a:xfrm>
            <a:off x="228600" y="5829181"/>
            <a:ext cx="8839200" cy="800219"/>
          </a:xfrm>
          <a:prstGeom prst="rect">
            <a:avLst/>
          </a:prstGeom>
          <a:noFill/>
          <a:ln w="9525">
            <a:noFill/>
            <a:miter lim="800000"/>
            <a:headEnd/>
            <a:tailEnd/>
          </a:ln>
        </p:spPr>
        <p:txBody>
          <a:bodyPr anchor="b">
            <a:spAutoFit/>
          </a:bodyPr>
          <a:lstStyle/>
          <a:p>
            <a:pPr>
              <a:spcBef>
                <a:spcPts val="600"/>
              </a:spcBef>
            </a:pPr>
            <a:r>
              <a:rPr lang="en-US" sz="1200" baseline="0" dirty="0"/>
              <a:t>EASI=</a:t>
            </a:r>
            <a:r>
              <a:rPr lang="en-US" sz="1200" dirty="0"/>
              <a:t>eczema area and severity index .</a:t>
            </a:r>
            <a:endParaRPr lang="en-US" sz="1200" baseline="0" dirty="0"/>
          </a:p>
          <a:p>
            <a:pPr>
              <a:spcBef>
                <a:spcPts val="600"/>
              </a:spcBef>
            </a:pPr>
            <a:r>
              <a:rPr lang="en-US" sz="1200" baseline="0" dirty="0"/>
              <a:t>*Significant improvement (</a:t>
            </a:r>
            <a:r>
              <a:rPr lang="en-US" sz="1200" i="1" baseline="0" dirty="0"/>
              <a:t>P</a:t>
            </a:r>
            <a:r>
              <a:rPr lang="en-US" sz="1200" baseline="0" dirty="0"/>
              <a:t>&lt;0.001).</a:t>
            </a:r>
            <a:endParaRPr lang="en-US" sz="1200" baseline="0" dirty="0">
              <a:ea typeface="ヒラギノ角ゴ Pro W3" pitchFamily="-64" charset="-128"/>
            </a:endParaRPr>
          </a:p>
          <a:p>
            <a:pPr>
              <a:spcBef>
                <a:spcPts val="600"/>
              </a:spcBef>
            </a:pPr>
            <a:r>
              <a:rPr lang="en-US" sz="1200" dirty="0"/>
              <a:t>Fowler JF, et al. </a:t>
            </a:r>
            <a:r>
              <a:rPr lang="en-US" sz="1200" i="1" dirty="0"/>
              <a:t>J Drugs Dermatol</a:t>
            </a:r>
            <a:r>
              <a:rPr lang="en-US" sz="1200" dirty="0"/>
              <a:t>. 2012;11(7):804-807.</a:t>
            </a:r>
          </a:p>
        </p:txBody>
      </p:sp>
      <p:sp>
        <p:nvSpPr>
          <p:cNvPr id="11269" name="Title 33"/>
          <p:cNvSpPr>
            <a:spLocks noGrp="1"/>
          </p:cNvSpPr>
          <p:nvPr>
            <p:ph type="title" idx="4294967295"/>
          </p:nvPr>
        </p:nvSpPr>
        <p:spPr>
          <a:xfrm>
            <a:off x="136525" y="0"/>
            <a:ext cx="6111875" cy="981075"/>
          </a:xfrm>
        </p:spPr>
        <p:txBody>
          <a:bodyPr>
            <a:normAutofit fontScale="90000"/>
          </a:bodyPr>
          <a:lstStyle/>
          <a:p>
            <a:r>
              <a:rPr lang="en-US" dirty="0"/>
              <a:t>Daily Oat-based Skin Care Regimen for Atopic Skin: EASI Composite Score</a:t>
            </a:r>
          </a:p>
        </p:txBody>
      </p:sp>
      <p:grpSp>
        <p:nvGrpSpPr>
          <p:cNvPr id="5" name="Group 4"/>
          <p:cNvGrpSpPr/>
          <p:nvPr/>
        </p:nvGrpSpPr>
        <p:grpSpPr>
          <a:xfrm>
            <a:off x="967502" y="2133600"/>
            <a:ext cx="7027148" cy="3625850"/>
            <a:chOff x="967502" y="2171700"/>
            <a:chExt cx="7027148" cy="3625850"/>
          </a:xfrm>
        </p:grpSpPr>
        <p:sp>
          <p:nvSpPr>
            <p:cNvPr id="11296" name="Freeform 85"/>
            <p:cNvSpPr>
              <a:spLocks/>
            </p:cNvSpPr>
            <p:nvPr/>
          </p:nvSpPr>
          <p:spPr bwMode="auto">
            <a:xfrm>
              <a:off x="2385735" y="2847564"/>
              <a:ext cx="4810682" cy="1771587"/>
            </a:xfrm>
            <a:custGeom>
              <a:avLst/>
              <a:gdLst>
                <a:gd name="T0" fmla="*/ 0 w 4810125"/>
                <a:gd name="T1" fmla="*/ 0 h 1771650"/>
                <a:gd name="T2" fmla="*/ 1609725 w 4810125"/>
                <a:gd name="T3" fmla="*/ 1290638 h 1771650"/>
                <a:gd name="T4" fmla="*/ 3209924 w 4810125"/>
                <a:gd name="T5" fmla="*/ 1662113 h 1771650"/>
                <a:gd name="T6" fmla="*/ 4810125 w 4810125"/>
                <a:gd name="T7" fmla="*/ 1771650 h 1771650"/>
                <a:gd name="T8" fmla="*/ 0 60000 65536"/>
                <a:gd name="T9" fmla="*/ 0 60000 65536"/>
                <a:gd name="T10" fmla="*/ 0 60000 65536"/>
                <a:gd name="T11" fmla="*/ 0 60000 65536"/>
                <a:gd name="T12" fmla="*/ 0 w 4810125"/>
                <a:gd name="T13" fmla="*/ 0 h 1771650"/>
                <a:gd name="T14" fmla="*/ 4810125 w 4810125"/>
                <a:gd name="T15" fmla="*/ 1771650 h 1771650"/>
              </a:gdLst>
              <a:ahLst/>
              <a:cxnLst>
                <a:cxn ang="T8">
                  <a:pos x="T0" y="T1"/>
                </a:cxn>
                <a:cxn ang="T9">
                  <a:pos x="T2" y="T3"/>
                </a:cxn>
                <a:cxn ang="T10">
                  <a:pos x="T4" y="T5"/>
                </a:cxn>
                <a:cxn ang="T11">
                  <a:pos x="T6" y="T7"/>
                </a:cxn>
              </a:cxnLst>
              <a:rect l="T12" t="T13" r="T14" b="T15"/>
              <a:pathLst>
                <a:path w="4810125" h="1771650">
                  <a:moveTo>
                    <a:pt x="0" y="0"/>
                  </a:moveTo>
                  <a:lnTo>
                    <a:pt x="1609725" y="1290638"/>
                  </a:lnTo>
                  <a:lnTo>
                    <a:pt x="3209925" y="1662113"/>
                  </a:lnTo>
                  <a:lnTo>
                    <a:pt x="4810125" y="1771650"/>
                  </a:lnTo>
                </a:path>
              </a:pathLst>
            </a:custGeom>
            <a:noFill/>
            <a:ln w="31750" cap="rnd" cmpd="sng" algn="ctr">
              <a:solidFill>
                <a:srgbClr val="FF6699"/>
              </a:solidFill>
              <a:prstDash val="solid"/>
              <a:round/>
              <a:headEnd type="none" w="med" len="med"/>
              <a:tailEnd type="none" w="med" len="med"/>
            </a:ln>
          </p:spPr>
          <p:txBody>
            <a:bodyPr/>
            <a:lstStyle/>
            <a:p>
              <a:endParaRPr lang="en-US" dirty="0"/>
            </a:p>
          </p:txBody>
        </p:sp>
        <p:sp>
          <p:nvSpPr>
            <p:cNvPr id="11270" name="Rectangle 294"/>
            <p:cNvSpPr>
              <a:spLocks noChangeArrowheads="1"/>
            </p:cNvSpPr>
            <p:nvPr/>
          </p:nvSpPr>
          <p:spPr bwMode="auto">
            <a:xfrm>
              <a:off x="1382713" y="5399088"/>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0</a:t>
              </a:r>
              <a:endParaRPr lang="en-US" sz="1400" b="1" baseline="0" dirty="0"/>
            </a:p>
          </p:txBody>
        </p:sp>
        <p:sp>
          <p:nvSpPr>
            <p:cNvPr id="11271" name="Rectangle 303"/>
            <p:cNvSpPr>
              <a:spLocks noChangeArrowheads="1"/>
            </p:cNvSpPr>
            <p:nvPr/>
          </p:nvSpPr>
          <p:spPr bwMode="auto">
            <a:xfrm>
              <a:off x="1382713" y="2978150"/>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6</a:t>
              </a:r>
              <a:endParaRPr lang="en-US" sz="1400" b="1" baseline="0" dirty="0"/>
            </a:p>
          </p:txBody>
        </p:sp>
        <p:sp>
          <p:nvSpPr>
            <p:cNvPr id="11272" name="Rectangle 305"/>
            <p:cNvSpPr>
              <a:spLocks noChangeArrowheads="1"/>
            </p:cNvSpPr>
            <p:nvPr/>
          </p:nvSpPr>
          <p:spPr bwMode="auto">
            <a:xfrm>
              <a:off x="1382713" y="4592638"/>
              <a:ext cx="100012" cy="214312"/>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2</a:t>
              </a:r>
              <a:endParaRPr lang="en-US" sz="1400" b="1" baseline="0" dirty="0"/>
            </a:p>
          </p:txBody>
        </p:sp>
        <p:sp>
          <p:nvSpPr>
            <p:cNvPr id="11273" name="Rectangle 295"/>
            <p:cNvSpPr>
              <a:spLocks noChangeArrowheads="1"/>
            </p:cNvSpPr>
            <p:nvPr/>
          </p:nvSpPr>
          <p:spPr bwMode="auto">
            <a:xfrm>
              <a:off x="1382713" y="2171700"/>
              <a:ext cx="100012"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8</a:t>
              </a:r>
              <a:endParaRPr lang="en-US" sz="1400" b="1" baseline="0" dirty="0"/>
            </a:p>
          </p:txBody>
        </p:sp>
        <p:sp>
          <p:nvSpPr>
            <p:cNvPr id="11274" name="Rectangle 307"/>
            <p:cNvSpPr>
              <a:spLocks noChangeArrowheads="1"/>
            </p:cNvSpPr>
            <p:nvPr/>
          </p:nvSpPr>
          <p:spPr bwMode="auto">
            <a:xfrm rot="-5400000">
              <a:off x="569284" y="3765472"/>
              <a:ext cx="1042657" cy="246221"/>
            </a:xfrm>
            <a:prstGeom prst="rect">
              <a:avLst/>
            </a:prstGeom>
            <a:noFill/>
            <a:ln w="9525">
              <a:noFill/>
              <a:miter lim="800000"/>
              <a:headEnd/>
              <a:tailEnd/>
            </a:ln>
          </p:spPr>
          <p:txBody>
            <a:bodyPr wrap="none" lIns="0" tIns="0" rIns="0" bIns="0" anchor="ctr" anchorCtr="1">
              <a:spAutoFit/>
            </a:bodyPr>
            <a:lstStyle/>
            <a:p>
              <a:pPr algn="ctr"/>
              <a:r>
                <a:rPr lang="en-US" sz="1600" b="1" baseline="0" dirty="0">
                  <a:solidFill>
                    <a:srgbClr val="000000"/>
                  </a:solidFill>
                </a:rPr>
                <a:t>EASI (Mean)</a:t>
              </a:r>
              <a:endParaRPr lang="en-US" sz="1600" b="1" baseline="0" dirty="0"/>
            </a:p>
          </p:txBody>
        </p:sp>
        <p:sp>
          <p:nvSpPr>
            <p:cNvPr id="11275" name="Line 59"/>
            <p:cNvSpPr>
              <a:spLocks noChangeShapeType="1"/>
            </p:cNvSpPr>
            <p:nvPr/>
          </p:nvSpPr>
          <p:spPr bwMode="auto">
            <a:xfrm>
              <a:off x="1520825" y="2279650"/>
              <a:ext cx="73025" cy="0"/>
            </a:xfrm>
            <a:prstGeom prst="line">
              <a:avLst/>
            </a:prstGeom>
            <a:noFill/>
            <a:ln w="19050">
              <a:solidFill>
                <a:schemeClr val="tx1"/>
              </a:solidFill>
              <a:round/>
              <a:headEnd/>
              <a:tailEnd/>
            </a:ln>
          </p:spPr>
          <p:txBody>
            <a:bodyPr/>
            <a:lstStyle/>
            <a:p>
              <a:endParaRPr lang="en-US" dirty="0"/>
            </a:p>
          </p:txBody>
        </p:sp>
        <p:sp>
          <p:nvSpPr>
            <p:cNvPr id="11276" name="Line 59"/>
            <p:cNvSpPr>
              <a:spLocks noChangeShapeType="1"/>
            </p:cNvSpPr>
            <p:nvPr/>
          </p:nvSpPr>
          <p:spPr bwMode="auto">
            <a:xfrm>
              <a:off x="1520825" y="3084513"/>
              <a:ext cx="73025" cy="0"/>
            </a:xfrm>
            <a:prstGeom prst="line">
              <a:avLst/>
            </a:prstGeom>
            <a:noFill/>
            <a:ln w="19050">
              <a:solidFill>
                <a:schemeClr val="tx1"/>
              </a:solidFill>
              <a:round/>
              <a:headEnd/>
              <a:tailEnd/>
            </a:ln>
          </p:spPr>
          <p:txBody>
            <a:bodyPr/>
            <a:lstStyle/>
            <a:p>
              <a:endParaRPr lang="en-US" dirty="0"/>
            </a:p>
          </p:txBody>
        </p:sp>
        <p:sp>
          <p:nvSpPr>
            <p:cNvPr id="11277" name="Line 59"/>
            <p:cNvSpPr>
              <a:spLocks noChangeShapeType="1"/>
            </p:cNvSpPr>
            <p:nvPr/>
          </p:nvSpPr>
          <p:spPr bwMode="auto">
            <a:xfrm>
              <a:off x="1520825" y="4692650"/>
              <a:ext cx="73025" cy="0"/>
            </a:xfrm>
            <a:prstGeom prst="line">
              <a:avLst/>
            </a:prstGeom>
            <a:noFill/>
            <a:ln w="19050">
              <a:solidFill>
                <a:schemeClr val="tx1"/>
              </a:solidFill>
              <a:round/>
              <a:headEnd/>
              <a:tailEnd/>
            </a:ln>
          </p:spPr>
          <p:txBody>
            <a:bodyPr/>
            <a:lstStyle/>
            <a:p>
              <a:endParaRPr lang="en-US" dirty="0"/>
            </a:p>
          </p:txBody>
        </p:sp>
        <p:sp>
          <p:nvSpPr>
            <p:cNvPr id="11278" name="Line 59"/>
            <p:cNvSpPr>
              <a:spLocks noChangeShapeType="1"/>
            </p:cNvSpPr>
            <p:nvPr/>
          </p:nvSpPr>
          <p:spPr bwMode="auto">
            <a:xfrm>
              <a:off x="1520825" y="5497513"/>
              <a:ext cx="73025" cy="0"/>
            </a:xfrm>
            <a:prstGeom prst="line">
              <a:avLst/>
            </a:prstGeom>
            <a:noFill/>
            <a:ln w="19050">
              <a:solidFill>
                <a:schemeClr val="tx1"/>
              </a:solidFill>
              <a:round/>
              <a:headEnd/>
              <a:tailEnd/>
            </a:ln>
          </p:spPr>
          <p:txBody>
            <a:bodyPr/>
            <a:lstStyle/>
            <a:p>
              <a:endParaRPr lang="en-US" dirty="0"/>
            </a:p>
          </p:txBody>
        </p:sp>
        <p:sp>
          <p:nvSpPr>
            <p:cNvPr id="11279" name="Rectangle 307"/>
            <p:cNvSpPr>
              <a:spLocks noChangeArrowheads="1"/>
            </p:cNvSpPr>
            <p:nvPr/>
          </p:nvSpPr>
          <p:spPr bwMode="auto">
            <a:xfrm>
              <a:off x="2025650" y="5581650"/>
              <a:ext cx="73660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Baseline</a:t>
              </a:r>
              <a:endParaRPr lang="en-US" sz="1400" b="1" baseline="0" dirty="0"/>
            </a:p>
          </p:txBody>
        </p:sp>
        <p:sp>
          <p:nvSpPr>
            <p:cNvPr id="11280" name="Rectangle 317"/>
            <p:cNvSpPr>
              <a:spLocks noChangeArrowheads="1"/>
            </p:cNvSpPr>
            <p:nvPr/>
          </p:nvSpPr>
          <p:spPr bwMode="auto">
            <a:xfrm>
              <a:off x="6886575" y="5564188"/>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8</a:t>
              </a:r>
              <a:endParaRPr lang="en-US" sz="1400" b="1" baseline="0" dirty="0"/>
            </a:p>
          </p:txBody>
        </p:sp>
        <p:sp>
          <p:nvSpPr>
            <p:cNvPr id="11281" name="Freeform 49"/>
            <p:cNvSpPr>
              <a:spLocks/>
            </p:cNvSpPr>
            <p:nvPr/>
          </p:nvSpPr>
          <p:spPr bwMode="auto">
            <a:xfrm>
              <a:off x="1593850" y="2279650"/>
              <a:ext cx="6400800" cy="3217863"/>
            </a:xfrm>
            <a:custGeom>
              <a:avLst/>
              <a:gdLst>
                <a:gd name="T0" fmla="*/ 0 w 336"/>
                <a:gd name="T1" fmla="*/ 0 h 336"/>
                <a:gd name="T2" fmla="*/ 0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0"/>
                  </a:moveTo>
                  <a:lnTo>
                    <a:pt x="0" y="336"/>
                  </a:lnTo>
                  <a:lnTo>
                    <a:pt x="336" y="336"/>
                  </a:lnTo>
                </a:path>
              </a:pathLst>
            </a:custGeom>
            <a:noFill/>
            <a:ln w="19050" cmpd="sng">
              <a:solidFill>
                <a:schemeClr val="tx1"/>
              </a:solidFill>
              <a:round/>
              <a:headEnd/>
              <a:tailEnd/>
            </a:ln>
          </p:spPr>
          <p:txBody>
            <a:bodyPr/>
            <a:lstStyle/>
            <a:p>
              <a:endParaRPr lang="en-US" dirty="0"/>
            </a:p>
          </p:txBody>
        </p:sp>
        <p:sp>
          <p:nvSpPr>
            <p:cNvPr id="11282" name="Rectangle 307"/>
            <p:cNvSpPr>
              <a:spLocks noChangeArrowheads="1"/>
            </p:cNvSpPr>
            <p:nvPr/>
          </p:nvSpPr>
          <p:spPr bwMode="auto">
            <a:xfrm>
              <a:off x="3686175" y="5581650"/>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2</a:t>
              </a:r>
              <a:endParaRPr lang="en-US" sz="1400" b="1" baseline="0" dirty="0"/>
            </a:p>
          </p:txBody>
        </p:sp>
        <p:sp>
          <p:nvSpPr>
            <p:cNvPr id="11283" name="Rectangle 307"/>
            <p:cNvSpPr>
              <a:spLocks noChangeArrowheads="1"/>
            </p:cNvSpPr>
            <p:nvPr/>
          </p:nvSpPr>
          <p:spPr bwMode="auto">
            <a:xfrm>
              <a:off x="5286375" y="5581650"/>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4</a:t>
              </a:r>
              <a:endParaRPr lang="en-US" sz="1400" b="1" baseline="0" dirty="0"/>
            </a:p>
          </p:txBody>
        </p:sp>
        <p:grpSp>
          <p:nvGrpSpPr>
            <p:cNvPr id="3" name="Group 57"/>
            <p:cNvGrpSpPr>
              <a:grpSpLocks/>
            </p:cNvGrpSpPr>
            <p:nvPr/>
          </p:nvGrpSpPr>
          <p:grpSpPr bwMode="auto">
            <a:xfrm>
              <a:off x="2393950" y="5497513"/>
              <a:ext cx="4800600" cy="73025"/>
              <a:chOff x="3193770" y="5497513"/>
              <a:chExt cx="4800599" cy="73025"/>
            </a:xfrm>
          </p:grpSpPr>
          <p:cxnSp>
            <p:nvCxnSpPr>
              <p:cNvPr id="11297" name="Straight Connector 544"/>
              <p:cNvCxnSpPr>
                <a:cxnSpLocks noChangeShapeType="1"/>
              </p:cNvCxnSpPr>
              <p:nvPr/>
            </p:nvCxnSpPr>
            <p:spPr bwMode="auto">
              <a:xfrm rot="5400000">
                <a:off x="3157257" y="5534026"/>
                <a:ext cx="73025" cy="0"/>
              </a:xfrm>
              <a:prstGeom prst="line">
                <a:avLst/>
              </a:prstGeom>
              <a:noFill/>
              <a:ln w="19050">
                <a:solidFill>
                  <a:schemeClr val="tx1"/>
                </a:solidFill>
                <a:round/>
                <a:headEnd/>
                <a:tailEnd/>
              </a:ln>
            </p:spPr>
          </p:cxnSp>
          <p:cxnSp>
            <p:nvCxnSpPr>
              <p:cNvPr id="11298" name="Straight Connector 552"/>
              <p:cNvCxnSpPr>
                <a:cxnSpLocks noChangeShapeType="1"/>
              </p:cNvCxnSpPr>
              <p:nvPr/>
            </p:nvCxnSpPr>
            <p:spPr bwMode="auto">
              <a:xfrm rot="5400000">
                <a:off x="7957856" y="5534026"/>
                <a:ext cx="73025" cy="0"/>
              </a:xfrm>
              <a:prstGeom prst="line">
                <a:avLst/>
              </a:prstGeom>
              <a:noFill/>
              <a:ln w="19050">
                <a:solidFill>
                  <a:schemeClr val="tx1"/>
                </a:solidFill>
                <a:round/>
                <a:headEnd/>
                <a:tailEnd/>
              </a:ln>
            </p:spPr>
          </p:cxnSp>
          <p:cxnSp>
            <p:nvCxnSpPr>
              <p:cNvPr id="11299" name="Straight Connector 544"/>
              <p:cNvCxnSpPr>
                <a:cxnSpLocks noChangeShapeType="1"/>
              </p:cNvCxnSpPr>
              <p:nvPr/>
            </p:nvCxnSpPr>
            <p:spPr bwMode="auto">
              <a:xfrm rot="5400000">
                <a:off x="4757457" y="5534026"/>
                <a:ext cx="73025" cy="0"/>
              </a:xfrm>
              <a:prstGeom prst="line">
                <a:avLst/>
              </a:prstGeom>
              <a:noFill/>
              <a:ln w="19050">
                <a:solidFill>
                  <a:schemeClr val="tx1"/>
                </a:solidFill>
                <a:round/>
                <a:headEnd/>
                <a:tailEnd/>
              </a:ln>
            </p:spPr>
          </p:cxnSp>
          <p:cxnSp>
            <p:nvCxnSpPr>
              <p:cNvPr id="11300" name="Straight Connector 544"/>
              <p:cNvCxnSpPr>
                <a:cxnSpLocks noChangeShapeType="1"/>
              </p:cNvCxnSpPr>
              <p:nvPr/>
            </p:nvCxnSpPr>
            <p:spPr bwMode="auto">
              <a:xfrm rot="5400000">
                <a:off x="6357657" y="5534026"/>
                <a:ext cx="73025" cy="0"/>
              </a:xfrm>
              <a:prstGeom prst="line">
                <a:avLst/>
              </a:prstGeom>
              <a:noFill/>
              <a:ln w="19050">
                <a:solidFill>
                  <a:schemeClr val="tx1"/>
                </a:solidFill>
                <a:round/>
                <a:headEnd/>
                <a:tailEnd/>
              </a:ln>
            </p:spPr>
          </p:cxnSp>
        </p:grpSp>
        <p:sp>
          <p:nvSpPr>
            <p:cNvPr id="11285" name="Rectangle 303"/>
            <p:cNvSpPr>
              <a:spLocks noChangeArrowheads="1"/>
            </p:cNvSpPr>
            <p:nvPr/>
          </p:nvSpPr>
          <p:spPr bwMode="auto">
            <a:xfrm>
              <a:off x="1382713" y="3786188"/>
              <a:ext cx="100012" cy="214312"/>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4</a:t>
              </a:r>
              <a:endParaRPr lang="en-US" sz="1400" b="1" baseline="0" dirty="0"/>
            </a:p>
          </p:txBody>
        </p:sp>
        <p:sp>
          <p:nvSpPr>
            <p:cNvPr id="11286" name="Line 59"/>
            <p:cNvSpPr>
              <a:spLocks noChangeShapeType="1"/>
            </p:cNvSpPr>
            <p:nvPr/>
          </p:nvSpPr>
          <p:spPr bwMode="auto">
            <a:xfrm>
              <a:off x="1520825" y="3889375"/>
              <a:ext cx="73025" cy="0"/>
            </a:xfrm>
            <a:prstGeom prst="line">
              <a:avLst/>
            </a:prstGeom>
            <a:noFill/>
            <a:ln w="19050">
              <a:solidFill>
                <a:schemeClr val="tx1"/>
              </a:solidFill>
              <a:round/>
              <a:headEnd/>
              <a:tailEnd/>
            </a:ln>
          </p:spPr>
          <p:txBody>
            <a:bodyPr/>
            <a:lstStyle/>
            <a:p>
              <a:endParaRPr lang="en-US" dirty="0"/>
            </a:p>
          </p:txBody>
        </p:sp>
        <p:sp>
          <p:nvSpPr>
            <p:cNvPr id="11287" name="Rectangle 317"/>
            <p:cNvSpPr>
              <a:spLocks noChangeArrowheads="1"/>
            </p:cNvSpPr>
            <p:nvPr/>
          </p:nvSpPr>
          <p:spPr bwMode="auto">
            <a:xfrm>
              <a:off x="7159625" y="4389438"/>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11288" name="Rectangle 307"/>
            <p:cNvSpPr>
              <a:spLocks noChangeArrowheads="1"/>
            </p:cNvSpPr>
            <p:nvPr/>
          </p:nvSpPr>
          <p:spPr bwMode="auto">
            <a:xfrm>
              <a:off x="3997325" y="3897313"/>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11289" name="Rectangle 307"/>
            <p:cNvSpPr>
              <a:spLocks noChangeArrowheads="1"/>
            </p:cNvSpPr>
            <p:nvPr/>
          </p:nvSpPr>
          <p:spPr bwMode="auto">
            <a:xfrm>
              <a:off x="5559425" y="4287838"/>
              <a:ext cx="69850"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a:t>
              </a:r>
              <a:endParaRPr lang="en-US" sz="1400" b="1" baseline="0" dirty="0"/>
            </a:p>
          </p:txBody>
        </p:sp>
        <p:sp>
          <p:nvSpPr>
            <p:cNvPr id="11291" name="Freeform 84"/>
            <p:cNvSpPr>
              <a:spLocks/>
            </p:cNvSpPr>
            <p:nvPr/>
          </p:nvSpPr>
          <p:spPr bwMode="auto">
            <a:xfrm>
              <a:off x="2385735" y="2847564"/>
              <a:ext cx="4810682" cy="1771587"/>
            </a:xfrm>
            <a:custGeom>
              <a:avLst/>
              <a:gdLst>
                <a:gd name="T0" fmla="*/ 0 w 4810125"/>
                <a:gd name="T1" fmla="*/ 0 h 1771650"/>
                <a:gd name="T2" fmla="*/ 1609725 w 4810125"/>
                <a:gd name="T3" fmla="*/ 1290638 h 1771650"/>
                <a:gd name="T4" fmla="*/ 3209924 w 4810125"/>
                <a:gd name="T5" fmla="*/ 1662113 h 1771650"/>
                <a:gd name="T6" fmla="*/ 4810125 w 4810125"/>
                <a:gd name="T7" fmla="*/ 1771650 h 1771650"/>
                <a:gd name="T8" fmla="*/ 0 60000 65536"/>
                <a:gd name="T9" fmla="*/ 0 60000 65536"/>
                <a:gd name="T10" fmla="*/ 0 60000 65536"/>
                <a:gd name="T11" fmla="*/ 0 60000 65536"/>
                <a:gd name="T12" fmla="*/ 0 w 4810125"/>
                <a:gd name="T13" fmla="*/ 0 h 1771650"/>
                <a:gd name="T14" fmla="*/ 4810125 w 4810125"/>
                <a:gd name="T15" fmla="*/ 1771650 h 1771650"/>
              </a:gdLst>
              <a:ahLst/>
              <a:cxnLst>
                <a:cxn ang="T8">
                  <a:pos x="T0" y="T1"/>
                </a:cxn>
                <a:cxn ang="T9">
                  <a:pos x="T2" y="T3"/>
                </a:cxn>
                <a:cxn ang="T10">
                  <a:pos x="T4" y="T5"/>
                </a:cxn>
                <a:cxn ang="T11">
                  <a:pos x="T6" y="T7"/>
                </a:cxn>
              </a:cxnLst>
              <a:rect l="T12" t="T13" r="T14" b="T15"/>
              <a:pathLst>
                <a:path w="4810125" h="1771650">
                  <a:moveTo>
                    <a:pt x="0" y="0"/>
                  </a:moveTo>
                  <a:lnTo>
                    <a:pt x="1609725" y="1290638"/>
                  </a:lnTo>
                  <a:lnTo>
                    <a:pt x="3209925" y="1662113"/>
                  </a:lnTo>
                  <a:lnTo>
                    <a:pt x="4810125" y="177165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11292" name="Oval 32"/>
            <p:cNvSpPr>
              <a:spLocks noChangeArrowheads="1"/>
            </p:cNvSpPr>
            <p:nvPr/>
          </p:nvSpPr>
          <p:spPr bwMode="auto">
            <a:xfrm>
              <a:off x="2328863" y="2789238"/>
              <a:ext cx="128031" cy="12801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1293" name="Oval 33"/>
            <p:cNvSpPr>
              <a:spLocks noChangeArrowheads="1"/>
            </p:cNvSpPr>
            <p:nvPr/>
          </p:nvSpPr>
          <p:spPr bwMode="auto">
            <a:xfrm>
              <a:off x="3929248" y="4069216"/>
              <a:ext cx="128031" cy="12801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1294" name="Oval 34"/>
            <p:cNvSpPr>
              <a:spLocks noChangeArrowheads="1"/>
            </p:cNvSpPr>
            <p:nvPr/>
          </p:nvSpPr>
          <p:spPr bwMode="auto">
            <a:xfrm>
              <a:off x="5529634" y="4443560"/>
              <a:ext cx="128031" cy="12801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11295" name="Oval 35"/>
            <p:cNvSpPr>
              <a:spLocks noChangeArrowheads="1"/>
            </p:cNvSpPr>
            <p:nvPr/>
          </p:nvSpPr>
          <p:spPr bwMode="auto">
            <a:xfrm>
              <a:off x="7130019" y="4553527"/>
              <a:ext cx="128031" cy="12801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grpSp>
    </p:spTree>
    <p:extLst>
      <p:ext uri="{BB962C8B-B14F-4D97-AF65-F5344CB8AC3E}">
        <p14:creationId xmlns:p14="http://schemas.microsoft.com/office/powerpoint/2010/main" val="694436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57"/>
            <a:ext cx="6188075" cy="981075"/>
          </a:xfrm>
        </p:spPr>
        <p:txBody>
          <a:bodyPr/>
          <a:lstStyle/>
          <a:p>
            <a:r>
              <a:rPr lang="en-US" sz="2400" dirty="0"/>
              <a:t>Daily Oat-Based Skin Care Regimen for Atopic Skin: Improvement in IGA Over Time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8215544"/>
              </p:ext>
            </p:extLst>
          </p:nvPr>
        </p:nvGraphicFramePr>
        <p:xfrm>
          <a:off x="477342" y="1371600"/>
          <a:ext cx="8077200" cy="485979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152400" y="6090791"/>
            <a:ext cx="8839200" cy="538609"/>
          </a:xfrm>
          <a:prstGeom prst="rect">
            <a:avLst/>
          </a:prstGeom>
          <a:noFill/>
          <a:ln w="9525">
            <a:noFill/>
            <a:miter lim="800000"/>
            <a:headEnd/>
            <a:tailEnd/>
          </a:ln>
        </p:spPr>
        <p:txBody>
          <a:bodyPr anchor="b">
            <a:spAutoFit/>
          </a:bodyPr>
          <a:lstStyle/>
          <a:p>
            <a:r>
              <a:rPr lang="en-US" sz="1200" dirty="0"/>
              <a:t>IGA=Investigator’s assessment </a:t>
            </a:r>
          </a:p>
          <a:p>
            <a:pPr>
              <a:spcBef>
                <a:spcPts val="600"/>
              </a:spcBef>
            </a:pPr>
            <a:r>
              <a:rPr lang="en-US" sz="1200" baseline="0" dirty="0"/>
              <a:t>Fowler JF, et al. </a:t>
            </a:r>
            <a:r>
              <a:rPr lang="en-US" sz="1200" i="1" baseline="0" dirty="0"/>
              <a:t>J Drugs Dermatol</a:t>
            </a:r>
            <a:r>
              <a:rPr lang="en-US" sz="1200" baseline="0" dirty="0"/>
              <a:t>. 2012;11(7):804-807.</a:t>
            </a:r>
          </a:p>
        </p:txBody>
      </p:sp>
      <p:sp>
        <p:nvSpPr>
          <p:cNvPr id="6" name="Text Box 57"/>
          <p:cNvSpPr txBox="1">
            <a:spLocks noChangeArrowheads="1"/>
          </p:cNvSpPr>
          <p:nvPr/>
        </p:nvSpPr>
        <p:spPr bwMode="auto">
          <a:xfrm>
            <a:off x="1574338" y="1202818"/>
            <a:ext cx="5883214" cy="276999"/>
          </a:xfrm>
          <a:prstGeom prst="rect">
            <a:avLst/>
          </a:prstGeom>
          <a:noFill/>
          <a:ln w="9525">
            <a:noFill/>
            <a:miter lim="800000"/>
            <a:headEnd/>
            <a:tailEnd/>
          </a:ln>
        </p:spPr>
        <p:txBody>
          <a:bodyPr wrap="none" lIns="0" tIns="0" rIns="0" bIns="0" anchor="ctr" anchorCtr="1">
            <a:spAutoFit/>
          </a:bodyPr>
          <a:lstStyle/>
          <a:p>
            <a:pPr algn="ctr">
              <a:spcBef>
                <a:spcPct val="50000"/>
              </a:spcBef>
            </a:pPr>
            <a:r>
              <a:rPr lang="en-US" b="1" baseline="0" dirty="0"/>
              <a:t>Dermatologist Assessment: IGA Over</a:t>
            </a:r>
            <a:r>
              <a:rPr lang="en-US" b="1" dirty="0"/>
              <a:t> Time </a:t>
            </a:r>
            <a:r>
              <a:rPr lang="en-US" b="1" baseline="0" dirty="0"/>
              <a:t>(Ages 12–60 years)</a:t>
            </a:r>
          </a:p>
        </p:txBody>
      </p:sp>
    </p:spTree>
    <p:extLst>
      <p:ext uri="{BB962C8B-B14F-4D97-AF65-F5344CB8AC3E}">
        <p14:creationId xmlns:p14="http://schemas.microsoft.com/office/powerpoint/2010/main" val="147696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25" y="0"/>
            <a:ext cx="6721475" cy="981075"/>
          </a:xfrm>
        </p:spPr>
        <p:txBody>
          <a:bodyPr/>
          <a:lstStyle/>
          <a:p>
            <a:r>
              <a:rPr lang="en-US" dirty="0"/>
              <a:t>Colloidal Oatmeal Regimen for Babies and Children with Atopic Dermatitis</a:t>
            </a:r>
          </a:p>
        </p:txBody>
      </p:sp>
      <p:sp>
        <p:nvSpPr>
          <p:cNvPr id="4" name="TextBox 3"/>
          <p:cNvSpPr txBox="1"/>
          <p:nvPr/>
        </p:nvSpPr>
        <p:spPr>
          <a:xfrm>
            <a:off x="228600" y="6324600"/>
            <a:ext cx="3594382" cy="276999"/>
          </a:xfrm>
          <a:prstGeom prst="rect">
            <a:avLst/>
          </a:prstGeom>
          <a:noFill/>
        </p:spPr>
        <p:txBody>
          <a:bodyPr wrap="none" rtlCol="0">
            <a:spAutoFit/>
          </a:bodyPr>
          <a:lstStyle/>
          <a:p>
            <a:pPr>
              <a:spcBef>
                <a:spcPts val="600"/>
              </a:spcBef>
            </a:pPr>
            <a:r>
              <a:rPr lang="en-US" sz="1200" dirty="0"/>
              <a:t>Fowler JF, et al. </a:t>
            </a:r>
            <a:r>
              <a:rPr lang="en-US" sz="1200" i="1" dirty="0"/>
              <a:t>J Drugs Dermatol</a:t>
            </a:r>
            <a:r>
              <a:rPr lang="en-US" sz="1200" dirty="0"/>
              <a:t>. 2012;11(7):804-807.</a:t>
            </a:r>
          </a:p>
        </p:txBody>
      </p:sp>
      <p:sp>
        <p:nvSpPr>
          <p:cNvPr id="5" name="TextBox 4"/>
          <p:cNvSpPr txBox="1"/>
          <p:nvPr/>
        </p:nvSpPr>
        <p:spPr>
          <a:xfrm>
            <a:off x="5638800" y="5860917"/>
            <a:ext cx="3169201" cy="523220"/>
          </a:xfrm>
          <a:prstGeom prst="rect">
            <a:avLst/>
          </a:prstGeom>
          <a:noFill/>
        </p:spPr>
        <p:txBody>
          <a:bodyPr wrap="none" rtlCol="0">
            <a:spAutoFit/>
          </a:bodyPr>
          <a:lstStyle/>
          <a:p>
            <a:r>
              <a:rPr lang="en-US" sz="1400" b="1" dirty="0">
                <a:solidFill>
                  <a:srgbClr val="000000"/>
                </a:solidFill>
              </a:rPr>
              <a:t>N=23 children aged 2 months to 6 years.</a:t>
            </a:r>
          </a:p>
          <a:p>
            <a:endParaRPr lang="en-US" sz="1400" b="1" dirty="0">
              <a:solidFill>
                <a:srgbClr val="000000"/>
              </a:solidFill>
            </a:endParaRPr>
          </a:p>
        </p:txBody>
      </p:sp>
      <p:graphicFrame>
        <p:nvGraphicFramePr>
          <p:cNvPr id="8" name="Chart 7"/>
          <p:cNvGraphicFramePr/>
          <p:nvPr>
            <p:extLst>
              <p:ext uri="{D42A27DB-BD31-4B8C-83A1-F6EECF244321}">
                <p14:modId xmlns:p14="http://schemas.microsoft.com/office/powerpoint/2010/main" val="330775244"/>
              </p:ext>
            </p:extLst>
          </p:nvPr>
        </p:nvGraphicFramePr>
        <p:xfrm>
          <a:off x="990600" y="1371600"/>
          <a:ext cx="71628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754113"/>
            <a:ext cx="1560042" cy="307777"/>
          </a:xfrm>
          <a:prstGeom prst="rect">
            <a:avLst/>
          </a:prstGeom>
          <a:noFill/>
        </p:spPr>
        <p:txBody>
          <a:bodyPr wrap="none" rtlCol="0">
            <a:spAutoFit/>
          </a:bodyPr>
          <a:lstStyle/>
          <a:p>
            <a:r>
              <a:rPr lang="en-US" sz="1400" b="1" i="1" dirty="0"/>
              <a:t>*P</a:t>
            </a:r>
            <a:r>
              <a:rPr lang="en-US" sz="1400" b="1" dirty="0"/>
              <a:t>&lt;0.001. </a:t>
            </a:r>
            <a:r>
              <a:rPr lang="en-US" sz="1400" b="1" baseline="30000" dirty="0"/>
              <a:t>†</a:t>
            </a:r>
            <a:r>
              <a:rPr lang="en-US" sz="1400" b="1" i="1" dirty="0"/>
              <a:t>P</a:t>
            </a:r>
            <a:r>
              <a:rPr lang="en-US" sz="1400" b="1" dirty="0"/>
              <a:t>&lt;0.05</a:t>
            </a:r>
          </a:p>
        </p:txBody>
      </p:sp>
    </p:spTree>
    <p:extLst>
      <p:ext uri="{BB962C8B-B14F-4D97-AF65-F5344CB8AC3E}">
        <p14:creationId xmlns:p14="http://schemas.microsoft.com/office/powerpoint/2010/main" val="1579587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ext Box 57"/>
          <p:cNvSpPr txBox="1">
            <a:spLocks noChangeArrowheads="1"/>
          </p:cNvSpPr>
          <p:nvPr/>
        </p:nvSpPr>
        <p:spPr bwMode="auto">
          <a:xfrm>
            <a:off x="2119351" y="1143000"/>
            <a:ext cx="4964693" cy="276999"/>
          </a:xfrm>
          <a:prstGeom prst="rect">
            <a:avLst/>
          </a:prstGeom>
          <a:noFill/>
          <a:ln w="9525">
            <a:noFill/>
            <a:miter lim="800000"/>
            <a:headEnd/>
            <a:tailEnd/>
          </a:ln>
        </p:spPr>
        <p:txBody>
          <a:bodyPr wrap="none" lIns="0" tIns="0" rIns="0" bIns="0" anchor="ctr" anchorCtr="1">
            <a:spAutoFit/>
          </a:bodyPr>
          <a:lstStyle/>
          <a:p>
            <a:pPr algn="ctr">
              <a:spcBef>
                <a:spcPct val="50000"/>
              </a:spcBef>
            </a:pPr>
            <a:r>
              <a:rPr lang="en-US" b="1" baseline="0" dirty="0">
                <a:solidFill>
                  <a:srgbClr val="000000"/>
                </a:solidFill>
                <a:ea typeface="ヒラギノ角ゴ Pro W3" pitchFamily="-64" charset="-128"/>
              </a:rPr>
              <a:t>Dermatologist Assessments: (age 2 months–6 years)</a:t>
            </a:r>
          </a:p>
        </p:txBody>
      </p:sp>
      <p:sp>
        <p:nvSpPr>
          <p:cNvPr id="6148" name="Text Box 44"/>
          <p:cNvSpPr txBox="1">
            <a:spLocks noChangeArrowheads="1"/>
          </p:cNvSpPr>
          <p:nvPr/>
        </p:nvSpPr>
        <p:spPr bwMode="auto">
          <a:xfrm>
            <a:off x="163286" y="5814278"/>
            <a:ext cx="8839200" cy="830997"/>
          </a:xfrm>
          <a:prstGeom prst="rect">
            <a:avLst/>
          </a:prstGeom>
          <a:noFill/>
          <a:ln w="9525">
            <a:noFill/>
            <a:miter lim="800000"/>
            <a:headEnd/>
            <a:tailEnd/>
          </a:ln>
        </p:spPr>
        <p:txBody>
          <a:bodyPr anchor="b">
            <a:spAutoFit/>
          </a:bodyPr>
          <a:lstStyle/>
          <a:p>
            <a:pPr>
              <a:spcBef>
                <a:spcPct val="50000"/>
              </a:spcBef>
            </a:pPr>
            <a:r>
              <a:rPr lang="en-US" sz="1200" i="1" baseline="0" dirty="0"/>
              <a:t>P</a:t>
            </a:r>
            <a:r>
              <a:rPr lang="en-US" sz="1200" baseline="0" dirty="0"/>
              <a:t>&lt;0.05 vs baseline for all comparisons.</a:t>
            </a:r>
          </a:p>
          <a:p>
            <a:pPr>
              <a:spcBef>
                <a:spcPct val="50000"/>
              </a:spcBef>
            </a:pPr>
            <a:r>
              <a:rPr lang="en-US" sz="1200" baseline="0" dirty="0"/>
              <a:t>VAS=visual analog scale.</a:t>
            </a:r>
          </a:p>
          <a:p>
            <a:pPr>
              <a:spcBef>
                <a:spcPct val="50000"/>
              </a:spcBef>
            </a:pPr>
            <a:r>
              <a:rPr lang="en-US" sz="1200" baseline="0" dirty="0"/>
              <a:t>Lee PW, et al. Poster presented at: 34</a:t>
            </a:r>
            <a:r>
              <a:rPr lang="en-US" sz="1200" dirty="0"/>
              <a:t>th</a:t>
            </a:r>
            <a:r>
              <a:rPr lang="en-US" sz="1200" baseline="0" dirty="0"/>
              <a:t> Annual Meeting of the Society of Pediatric Dermatology, July 2008.</a:t>
            </a:r>
          </a:p>
        </p:txBody>
      </p:sp>
      <p:sp>
        <p:nvSpPr>
          <p:cNvPr id="6149" name="Title 44"/>
          <p:cNvSpPr>
            <a:spLocks noGrp="1"/>
          </p:cNvSpPr>
          <p:nvPr>
            <p:ph type="title"/>
          </p:nvPr>
        </p:nvSpPr>
        <p:spPr>
          <a:xfrm>
            <a:off x="136525" y="0"/>
            <a:ext cx="6188075" cy="981075"/>
          </a:xfrm>
        </p:spPr>
        <p:txBody>
          <a:bodyPr/>
          <a:lstStyle/>
          <a:p>
            <a:r>
              <a:rPr lang="en-US" sz="2000" dirty="0"/>
              <a:t>Tolerability and Efficacy of a Colloidal Oatmeal Cream and Cleanser in Infants and Children with mild to moderate Atopic Dermatitis</a:t>
            </a:r>
          </a:p>
        </p:txBody>
      </p:sp>
      <p:sp>
        <p:nvSpPr>
          <p:cNvPr id="60" name="Rectangle 155"/>
          <p:cNvSpPr>
            <a:spLocks noChangeArrowheads="1"/>
          </p:cNvSpPr>
          <p:nvPr/>
        </p:nvSpPr>
        <p:spPr bwMode="auto">
          <a:xfrm>
            <a:off x="1939925" y="3268663"/>
            <a:ext cx="730250" cy="2225675"/>
          </a:xfrm>
          <a:prstGeom prst="rect">
            <a:avLst/>
          </a:prstGeom>
          <a:ln/>
        </p:spPr>
        <p:style>
          <a:lnRef idx="0">
            <a:schemeClr val="accent1"/>
          </a:lnRef>
          <a:fillRef idx="3">
            <a:schemeClr val="accent1"/>
          </a:fillRef>
          <a:effectRef idx="3">
            <a:schemeClr val="accent1"/>
          </a:effectRef>
          <a:fontRef idx="minor">
            <a:schemeClr val="lt1"/>
          </a:fontRef>
        </p:style>
        <p:txBody>
          <a:bodyPr/>
          <a:lstStyle/>
          <a:p>
            <a:endParaRPr lang="en-US" baseline="0"/>
          </a:p>
        </p:txBody>
      </p:sp>
      <p:sp>
        <p:nvSpPr>
          <p:cNvPr id="61" name="Rectangle 157"/>
          <p:cNvSpPr>
            <a:spLocks noChangeArrowheads="1"/>
          </p:cNvSpPr>
          <p:nvPr/>
        </p:nvSpPr>
        <p:spPr bwMode="auto">
          <a:xfrm>
            <a:off x="4133850" y="3268663"/>
            <a:ext cx="730250" cy="2225675"/>
          </a:xfrm>
          <a:prstGeom prst="rect">
            <a:avLst/>
          </a:prstGeom>
          <a:ln/>
        </p:spPr>
        <p:style>
          <a:lnRef idx="0">
            <a:schemeClr val="accent1"/>
          </a:lnRef>
          <a:fillRef idx="3">
            <a:schemeClr val="accent1"/>
          </a:fillRef>
          <a:effectRef idx="3">
            <a:schemeClr val="accent1"/>
          </a:effectRef>
          <a:fontRef idx="minor">
            <a:schemeClr val="lt1"/>
          </a:fontRef>
        </p:style>
        <p:txBody>
          <a:bodyPr/>
          <a:lstStyle/>
          <a:p>
            <a:endParaRPr lang="en-US" baseline="0"/>
          </a:p>
        </p:txBody>
      </p:sp>
      <p:sp>
        <p:nvSpPr>
          <p:cNvPr id="62" name="Rectangle 159"/>
          <p:cNvSpPr>
            <a:spLocks noChangeArrowheads="1"/>
          </p:cNvSpPr>
          <p:nvPr/>
        </p:nvSpPr>
        <p:spPr bwMode="auto">
          <a:xfrm>
            <a:off x="6327775" y="3044825"/>
            <a:ext cx="730250" cy="2449513"/>
          </a:xfrm>
          <a:prstGeom prst="rect">
            <a:avLst/>
          </a:prstGeom>
          <a:ln/>
        </p:spPr>
        <p:style>
          <a:lnRef idx="0">
            <a:schemeClr val="accent1"/>
          </a:lnRef>
          <a:fillRef idx="3">
            <a:schemeClr val="accent1"/>
          </a:fillRef>
          <a:effectRef idx="3">
            <a:schemeClr val="accent1"/>
          </a:effectRef>
          <a:fontRef idx="minor">
            <a:schemeClr val="lt1"/>
          </a:fontRef>
        </p:style>
        <p:txBody>
          <a:bodyPr/>
          <a:lstStyle/>
          <a:p>
            <a:endParaRPr lang="en-US" baseline="0"/>
          </a:p>
        </p:txBody>
      </p:sp>
      <p:sp>
        <p:nvSpPr>
          <p:cNvPr id="63" name="Rectangle 161"/>
          <p:cNvSpPr>
            <a:spLocks noChangeArrowheads="1"/>
          </p:cNvSpPr>
          <p:nvPr/>
        </p:nvSpPr>
        <p:spPr bwMode="auto">
          <a:xfrm>
            <a:off x="2738755" y="3268663"/>
            <a:ext cx="731838" cy="2225675"/>
          </a:xfrm>
          <a:prstGeom prst="rect">
            <a:avLst/>
          </a:prstGeom>
          <a:ln/>
        </p:spPr>
        <p:style>
          <a:lnRef idx="0">
            <a:schemeClr val="accent2"/>
          </a:lnRef>
          <a:fillRef idx="3">
            <a:schemeClr val="accent2"/>
          </a:fillRef>
          <a:effectRef idx="3">
            <a:schemeClr val="accent2"/>
          </a:effectRef>
          <a:fontRef idx="minor">
            <a:schemeClr val="lt1"/>
          </a:fontRef>
        </p:style>
        <p:txBody>
          <a:bodyPr/>
          <a:lstStyle/>
          <a:p>
            <a:endParaRPr lang="en-US" baseline="0"/>
          </a:p>
        </p:txBody>
      </p:sp>
      <p:sp>
        <p:nvSpPr>
          <p:cNvPr id="64" name="Rectangle 163"/>
          <p:cNvSpPr>
            <a:spLocks noChangeArrowheads="1"/>
          </p:cNvSpPr>
          <p:nvPr/>
        </p:nvSpPr>
        <p:spPr bwMode="auto">
          <a:xfrm>
            <a:off x="4932680" y="2871788"/>
            <a:ext cx="731838" cy="2622550"/>
          </a:xfrm>
          <a:prstGeom prst="rect">
            <a:avLst/>
          </a:prstGeom>
          <a:ln/>
        </p:spPr>
        <p:style>
          <a:lnRef idx="0">
            <a:schemeClr val="accent2"/>
          </a:lnRef>
          <a:fillRef idx="3">
            <a:schemeClr val="accent2"/>
          </a:fillRef>
          <a:effectRef idx="3">
            <a:schemeClr val="accent2"/>
          </a:effectRef>
          <a:fontRef idx="minor">
            <a:schemeClr val="lt1"/>
          </a:fontRef>
        </p:style>
        <p:txBody>
          <a:bodyPr/>
          <a:lstStyle/>
          <a:p>
            <a:endParaRPr lang="en-US" baseline="0"/>
          </a:p>
        </p:txBody>
      </p:sp>
      <p:sp>
        <p:nvSpPr>
          <p:cNvPr id="65" name="Rectangle 165"/>
          <p:cNvSpPr>
            <a:spLocks noChangeArrowheads="1"/>
          </p:cNvSpPr>
          <p:nvPr/>
        </p:nvSpPr>
        <p:spPr bwMode="auto">
          <a:xfrm>
            <a:off x="7126605" y="2806700"/>
            <a:ext cx="731838" cy="2687638"/>
          </a:xfrm>
          <a:prstGeom prst="rect">
            <a:avLst/>
          </a:prstGeom>
          <a:ln/>
        </p:spPr>
        <p:style>
          <a:lnRef idx="0">
            <a:schemeClr val="accent2"/>
          </a:lnRef>
          <a:fillRef idx="3">
            <a:schemeClr val="accent2"/>
          </a:fillRef>
          <a:effectRef idx="3">
            <a:schemeClr val="accent2"/>
          </a:effectRef>
          <a:fontRef idx="minor">
            <a:schemeClr val="lt1"/>
          </a:fontRef>
        </p:style>
        <p:txBody>
          <a:bodyPr/>
          <a:lstStyle/>
          <a:p>
            <a:endParaRPr lang="en-US" baseline="0"/>
          </a:p>
        </p:txBody>
      </p:sp>
      <p:sp>
        <p:nvSpPr>
          <p:cNvPr id="66" name="Rectangle 294"/>
          <p:cNvSpPr>
            <a:spLocks noChangeArrowheads="1"/>
          </p:cNvSpPr>
          <p:nvPr/>
        </p:nvSpPr>
        <p:spPr bwMode="auto">
          <a:xfrm>
            <a:off x="1362075" y="5399088"/>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400" b="1" baseline="0">
                <a:solidFill>
                  <a:srgbClr val="000000"/>
                </a:solidFill>
              </a:rPr>
              <a:t>0</a:t>
            </a:r>
            <a:endParaRPr lang="en-US" sz="1400" b="1" baseline="0"/>
          </a:p>
        </p:txBody>
      </p:sp>
      <p:sp>
        <p:nvSpPr>
          <p:cNvPr id="67" name="Rectangle 295"/>
          <p:cNvSpPr>
            <a:spLocks noChangeArrowheads="1"/>
          </p:cNvSpPr>
          <p:nvPr/>
        </p:nvSpPr>
        <p:spPr bwMode="auto">
          <a:xfrm>
            <a:off x="1262063" y="2171700"/>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60</a:t>
            </a:r>
            <a:endParaRPr lang="en-US" sz="1400" b="1" baseline="0"/>
          </a:p>
        </p:txBody>
      </p:sp>
      <p:sp>
        <p:nvSpPr>
          <p:cNvPr id="68" name="Rectangle 297"/>
          <p:cNvSpPr>
            <a:spLocks noChangeArrowheads="1"/>
          </p:cNvSpPr>
          <p:nvPr/>
        </p:nvSpPr>
        <p:spPr bwMode="auto">
          <a:xfrm>
            <a:off x="1262063" y="2709863"/>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50</a:t>
            </a:r>
            <a:endParaRPr lang="en-US" sz="1400" b="1" baseline="0"/>
          </a:p>
        </p:txBody>
      </p:sp>
      <p:sp>
        <p:nvSpPr>
          <p:cNvPr id="69" name="Rectangle 299"/>
          <p:cNvSpPr>
            <a:spLocks noChangeArrowheads="1"/>
          </p:cNvSpPr>
          <p:nvPr/>
        </p:nvSpPr>
        <p:spPr bwMode="auto">
          <a:xfrm>
            <a:off x="1262063" y="3248025"/>
            <a:ext cx="20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40</a:t>
            </a:r>
            <a:endParaRPr lang="en-US" sz="1400" b="1" baseline="0"/>
          </a:p>
        </p:txBody>
      </p:sp>
      <p:sp>
        <p:nvSpPr>
          <p:cNvPr id="70" name="Rectangle 301"/>
          <p:cNvSpPr>
            <a:spLocks noChangeArrowheads="1"/>
          </p:cNvSpPr>
          <p:nvPr/>
        </p:nvSpPr>
        <p:spPr bwMode="auto">
          <a:xfrm>
            <a:off x="1262063" y="3786188"/>
            <a:ext cx="200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30</a:t>
            </a:r>
            <a:endParaRPr lang="en-US" sz="1400" b="1" baseline="0"/>
          </a:p>
        </p:txBody>
      </p:sp>
      <p:sp>
        <p:nvSpPr>
          <p:cNvPr id="71" name="Rectangle 303"/>
          <p:cNvSpPr>
            <a:spLocks noChangeArrowheads="1"/>
          </p:cNvSpPr>
          <p:nvPr/>
        </p:nvSpPr>
        <p:spPr bwMode="auto">
          <a:xfrm>
            <a:off x="1262063" y="4324350"/>
            <a:ext cx="200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20</a:t>
            </a:r>
            <a:endParaRPr lang="en-US" sz="1400" b="1" baseline="0"/>
          </a:p>
        </p:txBody>
      </p:sp>
      <p:sp>
        <p:nvSpPr>
          <p:cNvPr id="72" name="Rectangle 305"/>
          <p:cNvSpPr>
            <a:spLocks noChangeArrowheads="1"/>
          </p:cNvSpPr>
          <p:nvPr/>
        </p:nvSpPr>
        <p:spPr bwMode="auto">
          <a:xfrm>
            <a:off x="1262063" y="4860925"/>
            <a:ext cx="200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r"/>
            <a:r>
              <a:rPr lang="en-US" sz="1400" b="1" baseline="0">
                <a:solidFill>
                  <a:srgbClr val="000000"/>
                </a:solidFill>
              </a:rPr>
              <a:t>10</a:t>
            </a:r>
            <a:endParaRPr lang="en-US" sz="1400" b="1" baseline="0"/>
          </a:p>
        </p:txBody>
      </p:sp>
      <p:sp>
        <p:nvSpPr>
          <p:cNvPr id="73" name="Rectangle 317"/>
          <p:cNvSpPr>
            <a:spLocks noChangeArrowheads="1"/>
          </p:cNvSpPr>
          <p:nvPr/>
        </p:nvSpPr>
        <p:spPr bwMode="auto">
          <a:xfrm>
            <a:off x="4378325" y="5564188"/>
            <a:ext cx="9731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1">
            <a:spAutoFit/>
          </a:bodyPr>
          <a:lstStyle/>
          <a:p>
            <a:pPr algn="ctr"/>
            <a:r>
              <a:rPr lang="en-US" sz="1400" b="1" baseline="0">
                <a:solidFill>
                  <a:srgbClr val="000000"/>
                </a:solidFill>
              </a:rPr>
              <a:t>Roughness</a:t>
            </a:r>
            <a:endParaRPr lang="en-US" sz="1400" b="1" baseline="0"/>
          </a:p>
        </p:txBody>
      </p:sp>
      <p:sp>
        <p:nvSpPr>
          <p:cNvPr id="74" name="Rectangle 374"/>
          <p:cNvSpPr>
            <a:spLocks noChangeArrowheads="1"/>
          </p:cNvSpPr>
          <p:nvPr/>
        </p:nvSpPr>
        <p:spPr bwMode="auto">
          <a:xfrm>
            <a:off x="7580313" y="1955800"/>
            <a:ext cx="109537" cy="111125"/>
          </a:xfrm>
          <a:prstGeom prst="rect">
            <a:avLst/>
          </a:prstGeom>
          <a:ln/>
        </p:spPr>
        <p:style>
          <a:lnRef idx="0">
            <a:schemeClr val="accent1"/>
          </a:lnRef>
          <a:fillRef idx="3">
            <a:schemeClr val="accent1"/>
          </a:fillRef>
          <a:effectRef idx="3">
            <a:schemeClr val="accent1"/>
          </a:effectRef>
          <a:fontRef idx="minor">
            <a:schemeClr val="lt1"/>
          </a:fontRef>
        </p:style>
        <p:txBody>
          <a:bodyPr/>
          <a:lstStyle/>
          <a:p>
            <a:endParaRPr lang="en-US" baseline="0"/>
          </a:p>
        </p:txBody>
      </p:sp>
      <p:sp>
        <p:nvSpPr>
          <p:cNvPr id="75" name="Rectangle 375"/>
          <p:cNvSpPr>
            <a:spLocks noChangeArrowheads="1"/>
          </p:cNvSpPr>
          <p:nvPr/>
        </p:nvSpPr>
        <p:spPr bwMode="auto">
          <a:xfrm>
            <a:off x="7580313" y="2197100"/>
            <a:ext cx="109537" cy="111125"/>
          </a:xfrm>
          <a:prstGeom prst="rect">
            <a:avLst/>
          </a:prstGeom>
          <a:ln/>
        </p:spPr>
        <p:style>
          <a:lnRef idx="0">
            <a:schemeClr val="accent2"/>
          </a:lnRef>
          <a:fillRef idx="3">
            <a:schemeClr val="accent2"/>
          </a:fillRef>
          <a:effectRef idx="3">
            <a:schemeClr val="accent2"/>
          </a:effectRef>
          <a:fontRef idx="minor">
            <a:schemeClr val="lt1"/>
          </a:fontRef>
        </p:style>
        <p:txBody>
          <a:bodyPr/>
          <a:lstStyle/>
          <a:p>
            <a:endParaRPr lang="en-US" baseline="0"/>
          </a:p>
        </p:txBody>
      </p:sp>
      <p:sp>
        <p:nvSpPr>
          <p:cNvPr id="76" name="Rectangle 376"/>
          <p:cNvSpPr>
            <a:spLocks noChangeArrowheads="1"/>
          </p:cNvSpPr>
          <p:nvPr/>
        </p:nvSpPr>
        <p:spPr bwMode="auto">
          <a:xfrm>
            <a:off x="7761288" y="1895475"/>
            <a:ext cx="614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400" b="1" baseline="0">
                <a:solidFill>
                  <a:srgbClr val="010101"/>
                </a:solidFill>
              </a:rPr>
              <a:t>Week 2</a:t>
            </a:r>
            <a:endParaRPr lang="en-US" sz="1400" b="1" baseline="0"/>
          </a:p>
        </p:txBody>
      </p:sp>
      <p:sp>
        <p:nvSpPr>
          <p:cNvPr id="77" name="Rectangle 381"/>
          <p:cNvSpPr>
            <a:spLocks noChangeArrowheads="1"/>
          </p:cNvSpPr>
          <p:nvPr/>
        </p:nvSpPr>
        <p:spPr bwMode="auto">
          <a:xfrm>
            <a:off x="7761288" y="2138363"/>
            <a:ext cx="6143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1400" b="1" baseline="0">
                <a:solidFill>
                  <a:srgbClr val="010101"/>
                </a:solidFill>
              </a:rPr>
              <a:t>Week 4</a:t>
            </a:r>
            <a:endParaRPr lang="en-US" sz="1400" b="1" baseline="0"/>
          </a:p>
        </p:txBody>
      </p:sp>
      <p:sp>
        <p:nvSpPr>
          <p:cNvPr id="78" name="Rectangle 307"/>
          <p:cNvSpPr>
            <a:spLocks noChangeArrowheads="1"/>
          </p:cNvSpPr>
          <p:nvPr/>
        </p:nvSpPr>
        <p:spPr bwMode="auto">
          <a:xfrm rot="16200000">
            <a:off x="-199231" y="3780632"/>
            <a:ext cx="2338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1">
            <a:spAutoFit/>
          </a:bodyPr>
          <a:lstStyle/>
          <a:p>
            <a:pPr algn="ctr"/>
            <a:r>
              <a:rPr lang="en-US" sz="1400" b="1" baseline="0">
                <a:solidFill>
                  <a:srgbClr val="000000"/>
                </a:solidFill>
              </a:rPr>
              <a:t>Percent Mean Improvement</a:t>
            </a:r>
            <a:endParaRPr lang="en-US" sz="1400" b="1" baseline="0"/>
          </a:p>
        </p:txBody>
      </p:sp>
      <p:sp>
        <p:nvSpPr>
          <p:cNvPr id="79" name="Line 59"/>
          <p:cNvSpPr>
            <a:spLocks noChangeShapeType="1"/>
          </p:cNvSpPr>
          <p:nvPr/>
        </p:nvSpPr>
        <p:spPr bwMode="auto">
          <a:xfrm>
            <a:off x="1500188" y="2279650"/>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0" name="Straight Connector 544"/>
          <p:cNvCxnSpPr>
            <a:cxnSpLocks noChangeShapeType="1"/>
          </p:cNvCxnSpPr>
          <p:nvPr/>
        </p:nvCxnSpPr>
        <p:spPr bwMode="auto">
          <a:xfrm rot="5400000">
            <a:off x="1536700" y="5534026"/>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1" name="Line 59"/>
          <p:cNvSpPr>
            <a:spLocks noChangeShapeType="1"/>
          </p:cNvSpPr>
          <p:nvPr/>
        </p:nvSpPr>
        <p:spPr bwMode="auto">
          <a:xfrm>
            <a:off x="1500188" y="2816225"/>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59"/>
          <p:cNvSpPr>
            <a:spLocks noChangeShapeType="1"/>
          </p:cNvSpPr>
          <p:nvPr/>
        </p:nvSpPr>
        <p:spPr bwMode="auto">
          <a:xfrm>
            <a:off x="1500188" y="3352800"/>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59"/>
          <p:cNvSpPr>
            <a:spLocks noChangeShapeType="1"/>
          </p:cNvSpPr>
          <p:nvPr/>
        </p:nvSpPr>
        <p:spPr bwMode="auto">
          <a:xfrm>
            <a:off x="1500188" y="3889375"/>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59"/>
          <p:cNvSpPr>
            <a:spLocks noChangeShapeType="1"/>
          </p:cNvSpPr>
          <p:nvPr/>
        </p:nvSpPr>
        <p:spPr bwMode="auto">
          <a:xfrm>
            <a:off x="1500188" y="4424363"/>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59"/>
          <p:cNvSpPr>
            <a:spLocks noChangeShapeType="1"/>
          </p:cNvSpPr>
          <p:nvPr/>
        </p:nvSpPr>
        <p:spPr bwMode="auto">
          <a:xfrm>
            <a:off x="1500188" y="4960938"/>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59"/>
          <p:cNvSpPr>
            <a:spLocks noChangeShapeType="1"/>
          </p:cNvSpPr>
          <p:nvPr/>
        </p:nvSpPr>
        <p:spPr bwMode="auto">
          <a:xfrm>
            <a:off x="1500188" y="5497513"/>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7" name="Straight Connector 553"/>
          <p:cNvCxnSpPr>
            <a:cxnSpLocks noChangeShapeType="1"/>
          </p:cNvCxnSpPr>
          <p:nvPr/>
        </p:nvCxnSpPr>
        <p:spPr bwMode="auto">
          <a:xfrm rot="5400000">
            <a:off x="8120062" y="5534026"/>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8" name="Rectangle 388"/>
          <p:cNvSpPr>
            <a:spLocks noChangeArrowheads="1"/>
          </p:cNvSpPr>
          <p:nvPr/>
        </p:nvSpPr>
        <p:spPr bwMode="auto">
          <a:xfrm>
            <a:off x="6651625" y="2828925"/>
            <a:ext cx="809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sp>
        <p:nvSpPr>
          <p:cNvPr id="89" name="Rectangle 389"/>
          <p:cNvSpPr>
            <a:spLocks noChangeArrowheads="1"/>
          </p:cNvSpPr>
          <p:nvPr/>
        </p:nvSpPr>
        <p:spPr bwMode="auto">
          <a:xfrm>
            <a:off x="7385050" y="2590800"/>
            <a:ext cx="793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sp>
        <p:nvSpPr>
          <p:cNvPr id="90" name="Rectangle 307"/>
          <p:cNvSpPr>
            <a:spLocks noChangeArrowheads="1"/>
          </p:cNvSpPr>
          <p:nvPr/>
        </p:nvSpPr>
        <p:spPr bwMode="auto">
          <a:xfrm>
            <a:off x="2435225" y="5564188"/>
            <a:ext cx="469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1">
            <a:spAutoFit/>
          </a:bodyPr>
          <a:lstStyle/>
          <a:p>
            <a:pPr algn="ctr"/>
            <a:r>
              <a:rPr lang="en-US" sz="1400" b="1" baseline="0">
                <a:solidFill>
                  <a:srgbClr val="000000"/>
                </a:solidFill>
              </a:rPr>
              <a:t>Dryness</a:t>
            </a:r>
            <a:endParaRPr lang="en-US" sz="1400" b="1" baseline="0"/>
          </a:p>
        </p:txBody>
      </p:sp>
      <p:sp>
        <p:nvSpPr>
          <p:cNvPr id="91" name="Rectangle 386"/>
          <p:cNvSpPr>
            <a:spLocks noChangeArrowheads="1"/>
          </p:cNvSpPr>
          <p:nvPr/>
        </p:nvSpPr>
        <p:spPr bwMode="auto">
          <a:xfrm>
            <a:off x="2278063" y="3052763"/>
            <a:ext cx="52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sp>
        <p:nvSpPr>
          <p:cNvPr id="92" name="Rectangle 387"/>
          <p:cNvSpPr>
            <a:spLocks noChangeArrowheads="1"/>
          </p:cNvSpPr>
          <p:nvPr/>
        </p:nvSpPr>
        <p:spPr bwMode="auto">
          <a:xfrm>
            <a:off x="3009900" y="3052763"/>
            <a:ext cx="53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sp>
        <p:nvSpPr>
          <p:cNvPr id="93" name="Rectangle 388"/>
          <p:cNvSpPr>
            <a:spLocks noChangeArrowheads="1"/>
          </p:cNvSpPr>
          <p:nvPr/>
        </p:nvSpPr>
        <p:spPr bwMode="auto">
          <a:xfrm>
            <a:off x="4471988" y="3052763"/>
            <a:ext cx="53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sp>
        <p:nvSpPr>
          <p:cNvPr id="94" name="Rectangle 389"/>
          <p:cNvSpPr>
            <a:spLocks noChangeArrowheads="1"/>
          </p:cNvSpPr>
          <p:nvPr/>
        </p:nvSpPr>
        <p:spPr bwMode="auto">
          <a:xfrm>
            <a:off x="5203825" y="2655888"/>
            <a:ext cx="5397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600" baseline="0">
                <a:solidFill>
                  <a:srgbClr val="010101"/>
                </a:solidFill>
              </a:rPr>
              <a:t>*</a:t>
            </a:r>
            <a:endParaRPr lang="en-US" sz="1600" baseline="0"/>
          </a:p>
        </p:txBody>
      </p:sp>
      <p:cxnSp>
        <p:nvCxnSpPr>
          <p:cNvPr id="95" name="Straight Connector 552"/>
          <p:cNvCxnSpPr>
            <a:cxnSpLocks noChangeShapeType="1"/>
          </p:cNvCxnSpPr>
          <p:nvPr/>
        </p:nvCxnSpPr>
        <p:spPr bwMode="auto">
          <a:xfrm rot="5400000">
            <a:off x="3732212" y="5534026"/>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6" name="Rectangle 317"/>
          <p:cNvSpPr>
            <a:spLocks noChangeArrowheads="1"/>
          </p:cNvSpPr>
          <p:nvPr/>
        </p:nvSpPr>
        <p:spPr bwMode="auto">
          <a:xfrm>
            <a:off x="6637338" y="5564188"/>
            <a:ext cx="842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1">
            <a:spAutoFit/>
          </a:bodyPr>
          <a:lstStyle/>
          <a:p>
            <a:pPr algn="ctr"/>
            <a:r>
              <a:rPr lang="en-US" sz="1400" b="1" baseline="0">
                <a:solidFill>
                  <a:srgbClr val="000000"/>
                </a:solidFill>
              </a:rPr>
              <a:t>Itch (VAS)</a:t>
            </a:r>
            <a:endParaRPr lang="en-US" sz="1400" b="1" baseline="0"/>
          </a:p>
        </p:txBody>
      </p:sp>
      <p:cxnSp>
        <p:nvCxnSpPr>
          <p:cNvPr id="97" name="Straight Connector 552"/>
          <p:cNvCxnSpPr>
            <a:cxnSpLocks noChangeShapeType="1"/>
          </p:cNvCxnSpPr>
          <p:nvPr/>
        </p:nvCxnSpPr>
        <p:spPr bwMode="auto">
          <a:xfrm rot="5400000">
            <a:off x="5926137" y="5534026"/>
            <a:ext cx="730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8" name="Freeform 49"/>
          <p:cNvSpPr>
            <a:spLocks/>
          </p:cNvSpPr>
          <p:nvPr/>
        </p:nvSpPr>
        <p:spPr bwMode="auto">
          <a:xfrm>
            <a:off x="1573213" y="2279650"/>
            <a:ext cx="6583362" cy="3217863"/>
          </a:xfrm>
          <a:custGeom>
            <a:avLst/>
            <a:gdLst>
              <a:gd name="T0" fmla="*/ 0 w 336"/>
              <a:gd name="T1" fmla="*/ 0 h 336"/>
              <a:gd name="T2" fmla="*/ 0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0"/>
                </a:moveTo>
                <a:lnTo>
                  <a:pt x="0" y="336"/>
                </a:lnTo>
                <a:lnTo>
                  <a:pt x="336" y="336"/>
                </a:lnTo>
              </a:path>
            </a:pathLst>
          </a:custGeom>
          <a:noFill/>
          <a:ln w="190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529390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Group 66"/>
          <p:cNvGrpSpPr>
            <a:grpSpLocks/>
          </p:cNvGrpSpPr>
          <p:nvPr/>
        </p:nvGrpSpPr>
        <p:grpSpPr bwMode="auto">
          <a:xfrm>
            <a:off x="2857500" y="2581275"/>
            <a:ext cx="3968750" cy="406400"/>
            <a:chOff x="2856992" y="2581277"/>
            <a:chExt cx="3968972" cy="405909"/>
          </a:xfrm>
        </p:grpSpPr>
        <p:sp>
          <p:nvSpPr>
            <p:cNvPr id="7200" name="Freeform 112"/>
            <p:cNvSpPr>
              <a:spLocks/>
            </p:cNvSpPr>
            <p:nvPr/>
          </p:nvSpPr>
          <p:spPr bwMode="auto">
            <a:xfrm flipV="1">
              <a:off x="2921000" y="2647950"/>
              <a:ext cx="3840163" cy="274638"/>
            </a:xfrm>
            <a:custGeom>
              <a:avLst/>
              <a:gdLst>
                <a:gd name="T0" fmla="*/ 0 w 1066800"/>
                <a:gd name="T1" fmla="*/ 0 h 57150"/>
                <a:gd name="T2" fmla="*/ 2147483647 w 1066800"/>
                <a:gd name="T3" fmla="*/ 147704284 h 57150"/>
                <a:gd name="T4" fmla="*/ 0 60000 65536"/>
                <a:gd name="T5" fmla="*/ 0 60000 65536"/>
                <a:gd name="T6" fmla="*/ 0 w 1066800"/>
                <a:gd name="T7" fmla="*/ 0 h 57150"/>
                <a:gd name="T8" fmla="*/ 1066800 w 1066800"/>
                <a:gd name="T9" fmla="*/ 57150 h 57150"/>
              </a:gdLst>
              <a:ahLst/>
              <a:cxnLst>
                <a:cxn ang="T4">
                  <a:pos x="T0" y="T1"/>
                </a:cxn>
                <a:cxn ang="T5">
                  <a:pos x="T2" y="T3"/>
                </a:cxn>
              </a:cxnLst>
              <a:rect l="T6" t="T7" r="T8" b="T9"/>
              <a:pathLst>
                <a:path w="1066800" h="57150">
                  <a:moveTo>
                    <a:pt x="0" y="0"/>
                  </a:moveTo>
                  <a:lnTo>
                    <a:pt x="1066800" y="57150"/>
                  </a:lnTo>
                </a:path>
              </a:pathLst>
            </a:custGeom>
            <a:noFill/>
            <a:ln w="57150" cap="rnd" cmpd="sng" algn="ctr">
              <a:solidFill>
                <a:schemeClr val="tx1"/>
              </a:solidFill>
              <a:prstDash val="solid"/>
              <a:round/>
              <a:headEnd type="none" w="med" len="med"/>
              <a:tailEnd type="none" w="med" len="med"/>
            </a:ln>
          </p:spPr>
          <p:txBody>
            <a:bodyPr/>
            <a:lstStyle/>
            <a:p>
              <a:endParaRPr lang="en-US" dirty="0"/>
            </a:p>
          </p:txBody>
        </p:sp>
        <p:sp>
          <p:nvSpPr>
            <p:cNvPr id="7203" name="Freeform 122"/>
            <p:cNvSpPr>
              <a:spLocks/>
            </p:cNvSpPr>
            <p:nvPr/>
          </p:nvSpPr>
          <p:spPr bwMode="auto">
            <a:xfrm flipV="1">
              <a:off x="2921000" y="2647950"/>
              <a:ext cx="3840163" cy="274638"/>
            </a:xfrm>
            <a:custGeom>
              <a:avLst/>
              <a:gdLst>
                <a:gd name="T0" fmla="*/ 0 w 1066800"/>
                <a:gd name="T1" fmla="*/ 0 h 57150"/>
                <a:gd name="T2" fmla="*/ 2147483647 w 1066800"/>
                <a:gd name="T3" fmla="*/ 147704284 h 57150"/>
                <a:gd name="T4" fmla="*/ 0 60000 65536"/>
                <a:gd name="T5" fmla="*/ 0 60000 65536"/>
                <a:gd name="T6" fmla="*/ 0 w 1066800"/>
                <a:gd name="T7" fmla="*/ 0 h 57150"/>
                <a:gd name="T8" fmla="*/ 1066800 w 1066800"/>
                <a:gd name="T9" fmla="*/ 57150 h 57150"/>
              </a:gdLst>
              <a:ahLst/>
              <a:cxnLst>
                <a:cxn ang="T4">
                  <a:pos x="T0" y="T1"/>
                </a:cxn>
                <a:cxn ang="T5">
                  <a:pos x="T2" y="T3"/>
                </a:cxn>
              </a:cxnLst>
              <a:rect l="T6" t="T7" r="T8" b="T9"/>
              <a:pathLst>
                <a:path w="1066800" h="57150">
                  <a:moveTo>
                    <a:pt x="0" y="0"/>
                  </a:moveTo>
                  <a:lnTo>
                    <a:pt x="1066800" y="57150"/>
                  </a:lnTo>
                </a:path>
              </a:pathLst>
            </a:cu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7202" name="Oval 61"/>
            <p:cNvSpPr>
              <a:spLocks noChangeArrowheads="1"/>
            </p:cNvSpPr>
            <p:nvPr/>
          </p:nvSpPr>
          <p:spPr bwMode="auto">
            <a:xfrm>
              <a:off x="2856992" y="2859170"/>
              <a:ext cx="128016" cy="128016"/>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7201" name="Oval 59"/>
            <p:cNvSpPr>
              <a:spLocks noChangeArrowheads="1"/>
            </p:cNvSpPr>
            <p:nvPr/>
          </p:nvSpPr>
          <p:spPr bwMode="auto">
            <a:xfrm>
              <a:off x="6697948" y="2581277"/>
              <a:ext cx="128016" cy="128016"/>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grpSp>
      <p:sp>
        <p:nvSpPr>
          <p:cNvPr id="7171" name="Title 1"/>
          <p:cNvSpPr>
            <a:spLocks noGrp="1"/>
          </p:cNvSpPr>
          <p:nvPr>
            <p:ph type="title"/>
          </p:nvPr>
        </p:nvSpPr>
        <p:spPr>
          <a:xfrm>
            <a:off x="136525" y="85725"/>
            <a:ext cx="6111875" cy="981075"/>
          </a:xfrm>
        </p:spPr>
        <p:txBody>
          <a:bodyPr/>
          <a:lstStyle/>
          <a:p>
            <a:r>
              <a:rPr lang="en-US" sz="2400" dirty="0"/>
              <a:t>Tolerability and Efficacy of a Colloidal Oatmeal Cream and Cleanser in Infants and Children with Atopic Dermatitis</a:t>
            </a:r>
          </a:p>
        </p:txBody>
      </p:sp>
      <p:sp>
        <p:nvSpPr>
          <p:cNvPr id="7172" name="Text Box 57"/>
          <p:cNvSpPr txBox="1">
            <a:spLocks noChangeArrowheads="1"/>
          </p:cNvSpPr>
          <p:nvPr/>
        </p:nvSpPr>
        <p:spPr bwMode="auto">
          <a:xfrm>
            <a:off x="1233488" y="1758950"/>
            <a:ext cx="6677025" cy="277813"/>
          </a:xfrm>
          <a:prstGeom prst="rect">
            <a:avLst/>
          </a:prstGeom>
          <a:noFill/>
          <a:ln w="9525">
            <a:noFill/>
            <a:miter lim="800000"/>
            <a:headEnd/>
            <a:tailEnd/>
          </a:ln>
        </p:spPr>
        <p:txBody>
          <a:bodyPr wrap="none" lIns="0" tIns="0" rIns="0" bIns="0" anchor="ctr" anchorCtr="1">
            <a:spAutoFit/>
          </a:bodyPr>
          <a:lstStyle/>
          <a:p>
            <a:pPr algn="ctr"/>
            <a:r>
              <a:rPr lang="en-US" b="1" baseline="0" dirty="0">
                <a:solidFill>
                  <a:schemeClr val="tx2"/>
                </a:solidFill>
                <a:ea typeface="ヒラギノ角ゴ Pro W3" pitchFamily="-64" charset="-128"/>
              </a:rPr>
              <a:t>Dermatologist Assessments: IGA and EASI Composite Score</a:t>
            </a:r>
          </a:p>
        </p:txBody>
      </p:sp>
      <p:sp>
        <p:nvSpPr>
          <p:cNvPr id="7173" name="Text Box 38"/>
          <p:cNvSpPr txBox="1">
            <a:spLocks noChangeArrowheads="1"/>
          </p:cNvSpPr>
          <p:nvPr/>
        </p:nvSpPr>
        <p:spPr bwMode="auto">
          <a:xfrm>
            <a:off x="228600" y="5791200"/>
            <a:ext cx="8839200" cy="800219"/>
          </a:xfrm>
          <a:prstGeom prst="rect">
            <a:avLst/>
          </a:prstGeom>
          <a:noFill/>
          <a:ln w="9525">
            <a:noFill/>
            <a:miter lim="800000"/>
            <a:headEnd/>
            <a:tailEnd/>
          </a:ln>
        </p:spPr>
        <p:txBody>
          <a:bodyPr anchor="b">
            <a:spAutoFit/>
          </a:bodyPr>
          <a:lstStyle/>
          <a:p>
            <a:pPr>
              <a:spcBef>
                <a:spcPts val="600"/>
              </a:spcBef>
            </a:pPr>
            <a:r>
              <a:rPr lang="en-US" sz="1200" i="1" baseline="0" dirty="0">
                <a:ea typeface="ヒラギノ角ゴ Pro W3" pitchFamily="-64" charset="-128"/>
              </a:rPr>
              <a:t>P</a:t>
            </a:r>
            <a:r>
              <a:rPr lang="en-US" sz="1200" baseline="0" dirty="0">
                <a:ea typeface="ヒラギノ角ゴ Pro W3" pitchFamily="-64" charset="-128"/>
              </a:rPr>
              <a:t>&lt;0.05 vs baseline for all comparisons.</a:t>
            </a:r>
          </a:p>
          <a:p>
            <a:pPr>
              <a:spcBef>
                <a:spcPts val="600"/>
              </a:spcBef>
            </a:pPr>
            <a:r>
              <a:rPr lang="en-US" sz="1200" baseline="0" dirty="0"/>
              <a:t>IGA=Investigator’s Global Assessment; EASI=eczema area severity index.</a:t>
            </a:r>
          </a:p>
          <a:p>
            <a:pPr>
              <a:spcBef>
                <a:spcPts val="600"/>
              </a:spcBef>
            </a:pPr>
            <a:r>
              <a:rPr lang="en-US" sz="1200" baseline="0" dirty="0"/>
              <a:t>Lee PW, et al. Poster presented at: 34</a:t>
            </a:r>
            <a:r>
              <a:rPr lang="en-US" sz="1200" dirty="0"/>
              <a:t>th</a:t>
            </a:r>
            <a:r>
              <a:rPr lang="en-US" sz="1200" baseline="0" dirty="0"/>
              <a:t> Annual Meeting of the Society of Pediatric Dermatology, July 2008.</a:t>
            </a:r>
          </a:p>
        </p:txBody>
      </p:sp>
      <p:sp>
        <p:nvSpPr>
          <p:cNvPr id="7174" name="Rectangle 294"/>
          <p:cNvSpPr>
            <a:spLocks noChangeArrowheads="1"/>
          </p:cNvSpPr>
          <p:nvPr/>
        </p:nvSpPr>
        <p:spPr bwMode="auto">
          <a:xfrm>
            <a:off x="1612900" y="5399088"/>
            <a:ext cx="100013"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0</a:t>
            </a:r>
            <a:endParaRPr lang="en-US" sz="1400" b="1" baseline="0" dirty="0"/>
          </a:p>
        </p:txBody>
      </p:sp>
      <p:sp>
        <p:nvSpPr>
          <p:cNvPr id="7175" name="Rectangle 295"/>
          <p:cNvSpPr>
            <a:spLocks noChangeArrowheads="1"/>
          </p:cNvSpPr>
          <p:nvPr/>
        </p:nvSpPr>
        <p:spPr bwMode="auto">
          <a:xfrm>
            <a:off x="1512888" y="2171700"/>
            <a:ext cx="200025"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60</a:t>
            </a:r>
            <a:endParaRPr lang="en-US" sz="1400" b="1" baseline="0" dirty="0"/>
          </a:p>
        </p:txBody>
      </p:sp>
      <p:sp>
        <p:nvSpPr>
          <p:cNvPr id="7176" name="Rectangle 297"/>
          <p:cNvSpPr>
            <a:spLocks noChangeArrowheads="1"/>
          </p:cNvSpPr>
          <p:nvPr/>
        </p:nvSpPr>
        <p:spPr bwMode="auto">
          <a:xfrm>
            <a:off x="1512888" y="2709863"/>
            <a:ext cx="200025"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50</a:t>
            </a:r>
            <a:endParaRPr lang="en-US" sz="1400" b="1" baseline="0" dirty="0"/>
          </a:p>
        </p:txBody>
      </p:sp>
      <p:sp>
        <p:nvSpPr>
          <p:cNvPr id="7177" name="Rectangle 299"/>
          <p:cNvSpPr>
            <a:spLocks noChangeArrowheads="1"/>
          </p:cNvSpPr>
          <p:nvPr/>
        </p:nvSpPr>
        <p:spPr bwMode="auto">
          <a:xfrm>
            <a:off x="1512888" y="3248025"/>
            <a:ext cx="200025" cy="214313"/>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40</a:t>
            </a:r>
            <a:endParaRPr lang="en-US" sz="1400" b="1" baseline="0" dirty="0"/>
          </a:p>
        </p:txBody>
      </p:sp>
      <p:sp>
        <p:nvSpPr>
          <p:cNvPr id="7178" name="Rectangle 301"/>
          <p:cNvSpPr>
            <a:spLocks noChangeArrowheads="1"/>
          </p:cNvSpPr>
          <p:nvPr/>
        </p:nvSpPr>
        <p:spPr bwMode="auto">
          <a:xfrm>
            <a:off x="1512888" y="3786188"/>
            <a:ext cx="200025" cy="214312"/>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30</a:t>
            </a:r>
            <a:endParaRPr lang="en-US" sz="1400" b="1" baseline="0" dirty="0"/>
          </a:p>
        </p:txBody>
      </p:sp>
      <p:sp>
        <p:nvSpPr>
          <p:cNvPr id="7179" name="Rectangle 303"/>
          <p:cNvSpPr>
            <a:spLocks noChangeArrowheads="1"/>
          </p:cNvSpPr>
          <p:nvPr/>
        </p:nvSpPr>
        <p:spPr bwMode="auto">
          <a:xfrm>
            <a:off x="1512888" y="4324350"/>
            <a:ext cx="200025" cy="214313"/>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20</a:t>
            </a:r>
            <a:endParaRPr lang="en-US" sz="1400" b="1" baseline="0" dirty="0"/>
          </a:p>
        </p:txBody>
      </p:sp>
      <p:sp>
        <p:nvSpPr>
          <p:cNvPr id="7180" name="Rectangle 305"/>
          <p:cNvSpPr>
            <a:spLocks noChangeArrowheads="1"/>
          </p:cNvSpPr>
          <p:nvPr/>
        </p:nvSpPr>
        <p:spPr bwMode="auto">
          <a:xfrm>
            <a:off x="1512888" y="4860925"/>
            <a:ext cx="200025" cy="215900"/>
          </a:xfrm>
          <a:prstGeom prst="rect">
            <a:avLst/>
          </a:prstGeom>
          <a:noFill/>
          <a:ln w="9525">
            <a:noFill/>
            <a:miter lim="800000"/>
            <a:headEnd/>
            <a:tailEnd/>
          </a:ln>
        </p:spPr>
        <p:txBody>
          <a:bodyPr wrap="none" lIns="0" tIns="0" rIns="0" bIns="0" anchor="ctr">
            <a:spAutoFit/>
          </a:bodyPr>
          <a:lstStyle/>
          <a:p>
            <a:pPr algn="r"/>
            <a:r>
              <a:rPr lang="en-US" sz="1400" b="1" baseline="0" dirty="0">
                <a:solidFill>
                  <a:srgbClr val="000000"/>
                </a:solidFill>
              </a:rPr>
              <a:t>10</a:t>
            </a:r>
            <a:endParaRPr lang="en-US" sz="1400" b="1" baseline="0" dirty="0"/>
          </a:p>
        </p:txBody>
      </p:sp>
      <p:sp>
        <p:nvSpPr>
          <p:cNvPr id="7181" name="Rectangle 317"/>
          <p:cNvSpPr>
            <a:spLocks noChangeArrowheads="1"/>
          </p:cNvSpPr>
          <p:nvPr/>
        </p:nvSpPr>
        <p:spPr bwMode="auto">
          <a:xfrm>
            <a:off x="6454775" y="5564188"/>
            <a:ext cx="614363"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4</a:t>
            </a:r>
            <a:endParaRPr lang="en-US" sz="1400" b="1" baseline="0" dirty="0"/>
          </a:p>
        </p:txBody>
      </p:sp>
      <p:sp>
        <p:nvSpPr>
          <p:cNvPr id="7182" name="Rectangle 307"/>
          <p:cNvSpPr>
            <a:spLocks noChangeArrowheads="1"/>
          </p:cNvSpPr>
          <p:nvPr/>
        </p:nvSpPr>
        <p:spPr bwMode="auto">
          <a:xfrm rot="-5400000">
            <a:off x="23665" y="3655287"/>
            <a:ext cx="2394245" cy="246221"/>
          </a:xfrm>
          <a:prstGeom prst="rect">
            <a:avLst/>
          </a:prstGeom>
          <a:noFill/>
          <a:ln w="9525">
            <a:noFill/>
            <a:miter lim="800000"/>
            <a:headEnd/>
            <a:tailEnd/>
          </a:ln>
        </p:spPr>
        <p:txBody>
          <a:bodyPr wrap="none" lIns="0" tIns="0" rIns="0" bIns="0" anchor="ctr" anchorCtr="1">
            <a:spAutoFit/>
          </a:bodyPr>
          <a:lstStyle/>
          <a:p>
            <a:pPr algn="ctr"/>
            <a:r>
              <a:rPr lang="en-US" sz="1600" b="1" baseline="0" dirty="0">
                <a:solidFill>
                  <a:srgbClr val="000000"/>
                </a:solidFill>
              </a:rPr>
              <a:t>Percent Mean Improvement</a:t>
            </a:r>
            <a:endParaRPr lang="en-US" sz="1600" b="1" baseline="0" dirty="0"/>
          </a:p>
        </p:txBody>
      </p:sp>
      <p:sp>
        <p:nvSpPr>
          <p:cNvPr id="7183" name="Line 59"/>
          <p:cNvSpPr>
            <a:spLocks noChangeShapeType="1"/>
          </p:cNvSpPr>
          <p:nvPr/>
        </p:nvSpPr>
        <p:spPr bwMode="auto">
          <a:xfrm>
            <a:off x="1751013" y="2279650"/>
            <a:ext cx="73025" cy="0"/>
          </a:xfrm>
          <a:prstGeom prst="line">
            <a:avLst/>
          </a:prstGeom>
          <a:noFill/>
          <a:ln w="19050">
            <a:solidFill>
              <a:schemeClr val="tx1"/>
            </a:solidFill>
            <a:round/>
            <a:headEnd/>
            <a:tailEnd/>
          </a:ln>
        </p:spPr>
        <p:txBody>
          <a:bodyPr/>
          <a:lstStyle/>
          <a:p>
            <a:endParaRPr lang="en-US" dirty="0"/>
          </a:p>
        </p:txBody>
      </p:sp>
      <p:sp>
        <p:nvSpPr>
          <p:cNvPr id="7184" name="Line 59"/>
          <p:cNvSpPr>
            <a:spLocks noChangeShapeType="1"/>
          </p:cNvSpPr>
          <p:nvPr/>
        </p:nvSpPr>
        <p:spPr bwMode="auto">
          <a:xfrm>
            <a:off x="1751013" y="2816225"/>
            <a:ext cx="73025" cy="0"/>
          </a:xfrm>
          <a:prstGeom prst="line">
            <a:avLst/>
          </a:prstGeom>
          <a:noFill/>
          <a:ln w="19050">
            <a:solidFill>
              <a:schemeClr val="tx1"/>
            </a:solidFill>
            <a:round/>
            <a:headEnd/>
            <a:tailEnd/>
          </a:ln>
        </p:spPr>
        <p:txBody>
          <a:bodyPr/>
          <a:lstStyle/>
          <a:p>
            <a:endParaRPr lang="en-US" dirty="0"/>
          </a:p>
        </p:txBody>
      </p:sp>
      <p:sp>
        <p:nvSpPr>
          <p:cNvPr id="7185" name="Line 59"/>
          <p:cNvSpPr>
            <a:spLocks noChangeShapeType="1"/>
          </p:cNvSpPr>
          <p:nvPr/>
        </p:nvSpPr>
        <p:spPr bwMode="auto">
          <a:xfrm>
            <a:off x="1751013" y="3352800"/>
            <a:ext cx="73025" cy="0"/>
          </a:xfrm>
          <a:prstGeom prst="line">
            <a:avLst/>
          </a:prstGeom>
          <a:noFill/>
          <a:ln w="19050">
            <a:solidFill>
              <a:schemeClr val="tx1"/>
            </a:solidFill>
            <a:round/>
            <a:headEnd/>
            <a:tailEnd/>
          </a:ln>
        </p:spPr>
        <p:txBody>
          <a:bodyPr/>
          <a:lstStyle/>
          <a:p>
            <a:endParaRPr lang="en-US" dirty="0"/>
          </a:p>
        </p:txBody>
      </p:sp>
      <p:sp>
        <p:nvSpPr>
          <p:cNvPr id="7186" name="Line 59"/>
          <p:cNvSpPr>
            <a:spLocks noChangeShapeType="1"/>
          </p:cNvSpPr>
          <p:nvPr/>
        </p:nvSpPr>
        <p:spPr bwMode="auto">
          <a:xfrm>
            <a:off x="1751013" y="3889375"/>
            <a:ext cx="73025" cy="0"/>
          </a:xfrm>
          <a:prstGeom prst="line">
            <a:avLst/>
          </a:prstGeom>
          <a:noFill/>
          <a:ln w="19050">
            <a:solidFill>
              <a:schemeClr val="tx1"/>
            </a:solidFill>
            <a:round/>
            <a:headEnd/>
            <a:tailEnd/>
          </a:ln>
        </p:spPr>
        <p:txBody>
          <a:bodyPr/>
          <a:lstStyle/>
          <a:p>
            <a:endParaRPr lang="en-US" dirty="0"/>
          </a:p>
        </p:txBody>
      </p:sp>
      <p:sp>
        <p:nvSpPr>
          <p:cNvPr id="7187" name="Line 59"/>
          <p:cNvSpPr>
            <a:spLocks noChangeShapeType="1"/>
          </p:cNvSpPr>
          <p:nvPr/>
        </p:nvSpPr>
        <p:spPr bwMode="auto">
          <a:xfrm>
            <a:off x="1751013" y="4424363"/>
            <a:ext cx="73025" cy="0"/>
          </a:xfrm>
          <a:prstGeom prst="line">
            <a:avLst/>
          </a:prstGeom>
          <a:noFill/>
          <a:ln w="19050">
            <a:solidFill>
              <a:schemeClr val="tx1"/>
            </a:solidFill>
            <a:round/>
            <a:headEnd/>
            <a:tailEnd/>
          </a:ln>
        </p:spPr>
        <p:txBody>
          <a:bodyPr/>
          <a:lstStyle/>
          <a:p>
            <a:endParaRPr lang="en-US" dirty="0"/>
          </a:p>
        </p:txBody>
      </p:sp>
      <p:sp>
        <p:nvSpPr>
          <p:cNvPr id="7188" name="Line 59"/>
          <p:cNvSpPr>
            <a:spLocks noChangeShapeType="1"/>
          </p:cNvSpPr>
          <p:nvPr/>
        </p:nvSpPr>
        <p:spPr bwMode="auto">
          <a:xfrm>
            <a:off x="1751013" y="4960938"/>
            <a:ext cx="73025" cy="0"/>
          </a:xfrm>
          <a:prstGeom prst="line">
            <a:avLst/>
          </a:prstGeom>
          <a:noFill/>
          <a:ln w="19050">
            <a:solidFill>
              <a:schemeClr val="tx1"/>
            </a:solidFill>
            <a:round/>
            <a:headEnd/>
            <a:tailEnd/>
          </a:ln>
        </p:spPr>
        <p:txBody>
          <a:bodyPr/>
          <a:lstStyle/>
          <a:p>
            <a:endParaRPr lang="en-US" dirty="0"/>
          </a:p>
        </p:txBody>
      </p:sp>
      <p:sp>
        <p:nvSpPr>
          <p:cNvPr id="7189" name="Line 59"/>
          <p:cNvSpPr>
            <a:spLocks noChangeShapeType="1"/>
          </p:cNvSpPr>
          <p:nvPr/>
        </p:nvSpPr>
        <p:spPr bwMode="auto">
          <a:xfrm>
            <a:off x="1751013" y="5497513"/>
            <a:ext cx="73025" cy="0"/>
          </a:xfrm>
          <a:prstGeom prst="line">
            <a:avLst/>
          </a:prstGeom>
          <a:noFill/>
          <a:ln w="19050">
            <a:solidFill>
              <a:schemeClr val="tx1"/>
            </a:solidFill>
            <a:round/>
            <a:headEnd/>
            <a:tailEnd/>
          </a:ln>
        </p:spPr>
        <p:txBody>
          <a:bodyPr/>
          <a:lstStyle/>
          <a:p>
            <a:endParaRPr lang="en-US" dirty="0"/>
          </a:p>
        </p:txBody>
      </p:sp>
      <p:sp>
        <p:nvSpPr>
          <p:cNvPr id="7190" name="Rectangle 307"/>
          <p:cNvSpPr>
            <a:spLocks noChangeArrowheads="1"/>
          </p:cNvSpPr>
          <p:nvPr/>
        </p:nvSpPr>
        <p:spPr bwMode="auto">
          <a:xfrm>
            <a:off x="2614613" y="5581650"/>
            <a:ext cx="612775" cy="215900"/>
          </a:xfrm>
          <a:prstGeom prst="rect">
            <a:avLst/>
          </a:prstGeom>
          <a:noFill/>
          <a:ln w="9525">
            <a:noFill/>
            <a:miter lim="800000"/>
            <a:headEnd/>
            <a:tailEnd/>
          </a:ln>
        </p:spPr>
        <p:txBody>
          <a:bodyPr wrap="none" lIns="0" tIns="0" rIns="0" bIns="0" anchorCtr="1">
            <a:spAutoFit/>
          </a:bodyPr>
          <a:lstStyle/>
          <a:p>
            <a:pPr algn="ctr"/>
            <a:r>
              <a:rPr lang="en-US" sz="1400" b="1" baseline="0" dirty="0">
                <a:solidFill>
                  <a:srgbClr val="000000"/>
                </a:solidFill>
              </a:rPr>
              <a:t>Week 2</a:t>
            </a:r>
            <a:endParaRPr lang="en-US" sz="1400" b="1" baseline="0" dirty="0"/>
          </a:p>
        </p:txBody>
      </p:sp>
      <p:grpSp>
        <p:nvGrpSpPr>
          <p:cNvPr id="3" name="Group 51"/>
          <p:cNvGrpSpPr>
            <a:grpSpLocks/>
          </p:cNvGrpSpPr>
          <p:nvPr/>
        </p:nvGrpSpPr>
        <p:grpSpPr bwMode="auto">
          <a:xfrm>
            <a:off x="2921000" y="5497513"/>
            <a:ext cx="3840163" cy="73025"/>
            <a:chOff x="2670177" y="5497513"/>
            <a:chExt cx="3841113" cy="73025"/>
          </a:xfrm>
        </p:grpSpPr>
        <p:cxnSp>
          <p:nvCxnSpPr>
            <p:cNvPr id="7214" name="Straight Connector 544"/>
            <p:cNvCxnSpPr>
              <a:cxnSpLocks noChangeShapeType="1"/>
            </p:cNvCxnSpPr>
            <p:nvPr/>
          </p:nvCxnSpPr>
          <p:spPr bwMode="auto">
            <a:xfrm rot="5400000">
              <a:off x="2633664" y="5534026"/>
              <a:ext cx="73025" cy="0"/>
            </a:xfrm>
            <a:prstGeom prst="line">
              <a:avLst/>
            </a:prstGeom>
            <a:noFill/>
            <a:ln w="19050">
              <a:solidFill>
                <a:schemeClr val="tx1"/>
              </a:solidFill>
              <a:round/>
              <a:headEnd/>
              <a:tailEnd/>
            </a:ln>
          </p:spPr>
        </p:cxnSp>
        <p:cxnSp>
          <p:nvCxnSpPr>
            <p:cNvPr id="7215" name="Straight Connector 552"/>
            <p:cNvCxnSpPr>
              <a:cxnSpLocks noChangeShapeType="1"/>
            </p:cNvCxnSpPr>
            <p:nvPr/>
          </p:nvCxnSpPr>
          <p:spPr bwMode="auto">
            <a:xfrm rot="5400000">
              <a:off x="6474777" y="5534026"/>
              <a:ext cx="73025" cy="0"/>
            </a:xfrm>
            <a:prstGeom prst="line">
              <a:avLst/>
            </a:prstGeom>
            <a:noFill/>
            <a:ln w="19050">
              <a:solidFill>
                <a:schemeClr val="tx1"/>
              </a:solidFill>
              <a:round/>
              <a:headEnd/>
              <a:tailEnd/>
            </a:ln>
          </p:spPr>
        </p:cxnSp>
      </p:grpSp>
      <p:sp>
        <p:nvSpPr>
          <p:cNvPr id="7192" name="Freeform 49"/>
          <p:cNvSpPr>
            <a:spLocks/>
          </p:cNvSpPr>
          <p:nvPr/>
        </p:nvSpPr>
        <p:spPr bwMode="auto">
          <a:xfrm>
            <a:off x="1824038" y="2279650"/>
            <a:ext cx="6034087" cy="3217863"/>
          </a:xfrm>
          <a:custGeom>
            <a:avLst/>
            <a:gdLst>
              <a:gd name="T0" fmla="*/ 0 w 336"/>
              <a:gd name="T1" fmla="*/ 0 h 336"/>
              <a:gd name="T2" fmla="*/ 0 w 336"/>
              <a:gd name="T3" fmla="*/ 2147483647 h 336"/>
              <a:gd name="T4" fmla="*/ 2147483647 w 336"/>
              <a:gd name="T5" fmla="*/ 2147483647 h 336"/>
              <a:gd name="T6" fmla="*/ 0 60000 65536"/>
              <a:gd name="T7" fmla="*/ 0 60000 65536"/>
              <a:gd name="T8" fmla="*/ 0 60000 65536"/>
              <a:gd name="T9" fmla="*/ 0 w 336"/>
              <a:gd name="T10" fmla="*/ 0 h 336"/>
              <a:gd name="T11" fmla="*/ 336 w 336"/>
              <a:gd name="T12" fmla="*/ 336 h 336"/>
            </a:gdLst>
            <a:ahLst/>
            <a:cxnLst>
              <a:cxn ang="T6">
                <a:pos x="T0" y="T1"/>
              </a:cxn>
              <a:cxn ang="T7">
                <a:pos x="T2" y="T3"/>
              </a:cxn>
              <a:cxn ang="T8">
                <a:pos x="T4" y="T5"/>
              </a:cxn>
            </a:cxnLst>
            <a:rect l="T9" t="T10" r="T11" b="T12"/>
            <a:pathLst>
              <a:path w="336" h="336">
                <a:moveTo>
                  <a:pt x="0" y="0"/>
                </a:moveTo>
                <a:lnTo>
                  <a:pt x="0" y="336"/>
                </a:lnTo>
                <a:lnTo>
                  <a:pt x="336" y="336"/>
                </a:lnTo>
              </a:path>
            </a:pathLst>
          </a:custGeom>
          <a:noFill/>
          <a:ln w="19050" cmpd="sng">
            <a:solidFill>
              <a:schemeClr val="tx1"/>
            </a:solidFill>
            <a:round/>
            <a:headEnd/>
            <a:tailEnd/>
          </a:ln>
        </p:spPr>
        <p:txBody>
          <a:bodyPr/>
          <a:lstStyle/>
          <a:p>
            <a:endParaRPr lang="en-US" dirty="0"/>
          </a:p>
        </p:txBody>
      </p:sp>
      <p:grpSp>
        <p:nvGrpSpPr>
          <p:cNvPr id="4" name="Group 54"/>
          <p:cNvGrpSpPr>
            <a:grpSpLocks/>
          </p:cNvGrpSpPr>
          <p:nvPr/>
        </p:nvGrpSpPr>
        <p:grpSpPr bwMode="auto">
          <a:xfrm>
            <a:off x="3895725" y="4225925"/>
            <a:ext cx="1890713" cy="457200"/>
            <a:chOff x="3834663" y="4225925"/>
            <a:chExt cx="1889862" cy="457200"/>
          </a:xfrm>
        </p:grpSpPr>
        <p:sp>
          <p:nvSpPr>
            <p:cNvPr id="7204" name="Freeform 131"/>
            <p:cNvSpPr>
              <a:spLocks/>
            </p:cNvSpPr>
            <p:nvPr/>
          </p:nvSpPr>
          <p:spPr bwMode="auto">
            <a:xfrm>
              <a:off x="3896195" y="4333639"/>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noFill/>
            <a:ln w="57150" cap="rnd" cmpd="sng" algn="ctr">
              <a:solidFill>
                <a:schemeClr val="tx1"/>
              </a:solidFill>
              <a:prstDash val="solid"/>
              <a:round/>
              <a:headEnd type="none" w="med" len="med"/>
              <a:tailEnd type="none" w="med" len="med"/>
            </a:ln>
          </p:spPr>
          <p:txBody>
            <a:bodyPr/>
            <a:lstStyle/>
            <a:p>
              <a:endParaRPr lang="en-US" dirty="0"/>
            </a:p>
          </p:txBody>
        </p:sp>
        <p:sp>
          <p:nvSpPr>
            <p:cNvPr id="7205" name="Freeform 131"/>
            <p:cNvSpPr>
              <a:spLocks/>
            </p:cNvSpPr>
            <p:nvPr/>
          </p:nvSpPr>
          <p:spPr bwMode="auto">
            <a:xfrm>
              <a:off x="3896195" y="4575411"/>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noFill/>
            <a:ln w="57150" cap="rnd" cmpd="sng" algn="ctr">
              <a:solidFill>
                <a:schemeClr val="tx1"/>
              </a:solidFill>
              <a:prstDash val="solid"/>
              <a:round/>
              <a:headEnd type="none" w="med" len="med"/>
              <a:tailEnd type="none" w="med" len="med"/>
            </a:ln>
          </p:spPr>
          <p:txBody>
            <a:bodyPr/>
            <a:lstStyle/>
            <a:p>
              <a:endParaRPr lang="en-US" dirty="0"/>
            </a:p>
          </p:txBody>
        </p:sp>
        <p:sp>
          <p:nvSpPr>
            <p:cNvPr id="7206" name="Oval 52"/>
            <p:cNvSpPr>
              <a:spLocks noChangeArrowheads="1"/>
            </p:cNvSpPr>
            <p:nvPr/>
          </p:nvSpPr>
          <p:spPr bwMode="auto">
            <a:xfrm>
              <a:off x="4104383" y="4269631"/>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7207" name="Oval 53"/>
            <p:cNvSpPr>
              <a:spLocks noChangeArrowheads="1"/>
            </p:cNvSpPr>
            <p:nvPr/>
          </p:nvSpPr>
          <p:spPr bwMode="auto">
            <a:xfrm>
              <a:off x="4104383" y="4511403"/>
              <a:ext cx="128016" cy="128016"/>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7208" name="Oval 50"/>
            <p:cNvSpPr>
              <a:spLocks noChangeArrowheads="1"/>
            </p:cNvSpPr>
            <p:nvPr/>
          </p:nvSpPr>
          <p:spPr bwMode="auto">
            <a:xfrm>
              <a:off x="3834663" y="4269631"/>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7209" name="Oval 51"/>
            <p:cNvSpPr>
              <a:spLocks noChangeArrowheads="1"/>
            </p:cNvSpPr>
            <p:nvPr/>
          </p:nvSpPr>
          <p:spPr bwMode="auto">
            <a:xfrm>
              <a:off x="3834663" y="4511403"/>
              <a:ext cx="128016" cy="128016"/>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7210" name="Freeform 132"/>
            <p:cNvSpPr>
              <a:spLocks/>
            </p:cNvSpPr>
            <p:nvPr/>
          </p:nvSpPr>
          <p:spPr bwMode="auto">
            <a:xfrm>
              <a:off x="3896195" y="4333639"/>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7211" name="Freeform 132"/>
            <p:cNvSpPr>
              <a:spLocks/>
            </p:cNvSpPr>
            <p:nvPr/>
          </p:nvSpPr>
          <p:spPr bwMode="auto">
            <a:xfrm>
              <a:off x="3896195" y="4575411"/>
              <a:ext cx="274673" cy="0"/>
            </a:xfrm>
            <a:custGeom>
              <a:avLst/>
              <a:gdLst>
                <a:gd name="T0" fmla="*/ 0 w 1073944"/>
                <a:gd name="T1" fmla="*/ 0 h 476250"/>
                <a:gd name="T2" fmla="*/ 20 w 1073944"/>
                <a:gd name="T3" fmla="*/ 0 h 476250"/>
                <a:gd name="T4" fmla="*/ 0 60000 65536"/>
                <a:gd name="T5" fmla="*/ 0 60000 65536"/>
                <a:gd name="T6" fmla="*/ 0 w 1073944"/>
                <a:gd name="T7" fmla="*/ 0 h 476250"/>
                <a:gd name="T8" fmla="*/ 1073944 w 1073944"/>
                <a:gd name="T9" fmla="*/ 0 h 476250"/>
              </a:gdLst>
              <a:ahLst/>
              <a:cxnLst>
                <a:cxn ang="T4">
                  <a:pos x="T0" y="T1"/>
                </a:cxn>
                <a:cxn ang="T5">
                  <a:pos x="T2" y="T3"/>
                </a:cxn>
              </a:cxnLst>
              <a:rect l="T6" t="T7" r="T8" b="T9"/>
              <a:pathLst>
                <a:path w="1073944" h="476250">
                  <a:moveTo>
                    <a:pt x="0" y="476250"/>
                  </a:moveTo>
                  <a:lnTo>
                    <a:pt x="1073944" y="0"/>
                  </a:lnTo>
                </a:path>
              </a:pathLst>
            </a:cu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endParaRPr lang="en-US" dirty="0"/>
            </a:p>
          </p:txBody>
        </p:sp>
        <p:sp>
          <p:nvSpPr>
            <p:cNvPr id="7212" name="Rectangle 4"/>
            <p:cNvSpPr>
              <a:spLocks noChangeArrowheads="1"/>
            </p:cNvSpPr>
            <p:nvPr/>
          </p:nvSpPr>
          <p:spPr bwMode="auto">
            <a:xfrm>
              <a:off x="4329281" y="4225925"/>
              <a:ext cx="976671" cy="215428"/>
            </a:xfrm>
            <a:prstGeom prst="rect">
              <a:avLst/>
            </a:prstGeom>
            <a:noFill/>
            <a:ln w="9525">
              <a:noFill/>
              <a:miter lim="800000"/>
              <a:headEnd/>
              <a:tailEnd/>
            </a:ln>
          </p:spPr>
          <p:txBody>
            <a:bodyPr wrap="none" lIns="0" tIns="0" rIns="0" bIns="0" anchor="ctr">
              <a:spAutoFit/>
            </a:bodyPr>
            <a:lstStyle/>
            <a:p>
              <a:pPr eaLnBrk="1" hangingPunct="1"/>
              <a:r>
                <a:rPr lang="en-US" sz="1400" b="1" baseline="0" dirty="0">
                  <a:ea typeface="ヒラギノ角ゴ Pro W3" pitchFamily="-64" charset="-128"/>
                </a:rPr>
                <a:t>Overall IGA</a:t>
              </a:r>
            </a:p>
          </p:txBody>
        </p:sp>
        <p:sp>
          <p:nvSpPr>
            <p:cNvPr id="7213" name="Rectangle 4"/>
            <p:cNvSpPr>
              <a:spLocks noChangeArrowheads="1"/>
            </p:cNvSpPr>
            <p:nvPr/>
          </p:nvSpPr>
          <p:spPr bwMode="auto">
            <a:xfrm>
              <a:off x="4329281" y="4467697"/>
              <a:ext cx="1395244" cy="215428"/>
            </a:xfrm>
            <a:prstGeom prst="rect">
              <a:avLst/>
            </a:prstGeom>
            <a:noFill/>
            <a:ln w="9525">
              <a:noFill/>
              <a:miter lim="800000"/>
              <a:headEnd/>
              <a:tailEnd/>
            </a:ln>
          </p:spPr>
          <p:txBody>
            <a:bodyPr wrap="none" lIns="0" tIns="0" rIns="0" bIns="0" anchor="ctr">
              <a:spAutoFit/>
            </a:bodyPr>
            <a:lstStyle/>
            <a:p>
              <a:pPr eaLnBrk="1" hangingPunct="1"/>
              <a:r>
                <a:rPr lang="en-US" sz="1400" b="1" baseline="0" dirty="0">
                  <a:ea typeface="ヒラギノ角ゴ Pro W3" pitchFamily="-64" charset="-128"/>
                </a:rPr>
                <a:t>EASI Composite</a:t>
              </a:r>
            </a:p>
          </p:txBody>
        </p:sp>
      </p:grpSp>
      <p:grpSp>
        <p:nvGrpSpPr>
          <p:cNvPr id="6" name="Group 67"/>
          <p:cNvGrpSpPr>
            <a:grpSpLocks/>
          </p:cNvGrpSpPr>
          <p:nvPr/>
        </p:nvGrpSpPr>
        <p:grpSpPr bwMode="auto">
          <a:xfrm>
            <a:off x="2857500" y="2973388"/>
            <a:ext cx="3968750" cy="803275"/>
            <a:chOff x="2856992" y="2972917"/>
            <a:chExt cx="3968972" cy="803578"/>
          </a:xfrm>
        </p:grpSpPr>
        <p:sp>
          <p:nvSpPr>
            <p:cNvPr id="7199" name="Freeform 121"/>
            <p:cNvSpPr>
              <a:spLocks/>
            </p:cNvSpPr>
            <p:nvPr/>
          </p:nvSpPr>
          <p:spPr bwMode="auto">
            <a:xfrm>
              <a:off x="2921000" y="3035300"/>
              <a:ext cx="3840163" cy="676275"/>
            </a:xfrm>
            <a:custGeom>
              <a:avLst/>
              <a:gdLst>
                <a:gd name="T0" fmla="*/ 0 w 1073943"/>
                <a:gd name="T1" fmla="*/ 4272522 h 426244"/>
                <a:gd name="T2" fmla="*/ 2147483647 w 1073943"/>
                <a:gd name="T3" fmla="*/ 0 h 426244"/>
                <a:gd name="T4" fmla="*/ 0 60000 65536"/>
                <a:gd name="T5" fmla="*/ 0 60000 65536"/>
                <a:gd name="T6" fmla="*/ 0 w 1073943"/>
                <a:gd name="T7" fmla="*/ 0 h 426244"/>
                <a:gd name="T8" fmla="*/ 1073943 w 1073943"/>
                <a:gd name="T9" fmla="*/ 426244 h 426244"/>
              </a:gdLst>
              <a:ahLst/>
              <a:cxnLst>
                <a:cxn ang="T4">
                  <a:pos x="T0" y="T1"/>
                </a:cxn>
                <a:cxn ang="T5">
                  <a:pos x="T2" y="T3"/>
                </a:cxn>
              </a:cxnLst>
              <a:rect l="T6" t="T7" r="T8" b="T9"/>
              <a:pathLst>
                <a:path w="1073943" h="426244">
                  <a:moveTo>
                    <a:pt x="0" y="426244"/>
                  </a:moveTo>
                  <a:lnTo>
                    <a:pt x="1073943" y="0"/>
                  </a:lnTo>
                </a:path>
              </a:pathLst>
            </a:custGeom>
            <a:noFill/>
            <a:ln w="31750" cap="rnd" cmpd="sng" algn="ctr">
              <a:solidFill>
                <a:srgbClr val="B2BB1C"/>
              </a:solidFill>
              <a:prstDash val="solid"/>
              <a:round/>
              <a:headEnd type="none" w="med" len="med"/>
              <a:tailEnd type="none" w="med" len="med"/>
            </a:ln>
          </p:spPr>
          <p:txBody>
            <a:bodyPr/>
            <a:lstStyle/>
            <a:p>
              <a:endParaRPr lang="en-US" dirty="0"/>
            </a:p>
          </p:txBody>
        </p:sp>
        <p:sp>
          <p:nvSpPr>
            <p:cNvPr id="7196" name="Freeform 111"/>
            <p:cNvSpPr>
              <a:spLocks/>
            </p:cNvSpPr>
            <p:nvPr/>
          </p:nvSpPr>
          <p:spPr bwMode="auto">
            <a:xfrm>
              <a:off x="2921000" y="3035300"/>
              <a:ext cx="3840163" cy="676275"/>
            </a:xfrm>
            <a:custGeom>
              <a:avLst/>
              <a:gdLst>
                <a:gd name="T0" fmla="*/ 0 w 1073943"/>
                <a:gd name="T1" fmla="*/ 4272522 h 426244"/>
                <a:gd name="T2" fmla="*/ 2147483647 w 1073943"/>
                <a:gd name="T3" fmla="*/ 0 h 426244"/>
                <a:gd name="T4" fmla="*/ 0 60000 65536"/>
                <a:gd name="T5" fmla="*/ 0 60000 65536"/>
                <a:gd name="T6" fmla="*/ 0 w 1073943"/>
                <a:gd name="T7" fmla="*/ 0 h 426244"/>
                <a:gd name="T8" fmla="*/ 1073943 w 1073943"/>
                <a:gd name="T9" fmla="*/ 426244 h 426244"/>
              </a:gdLst>
              <a:ahLst/>
              <a:cxnLst>
                <a:cxn ang="T4">
                  <a:pos x="T0" y="T1"/>
                </a:cxn>
                <a:cxn ang="T5">
                  <a:pos x="T2" y="T3"/>
                </a:cxn>
              </a:cxnLst>
              <a:rect l="T6" t="T7" r="T8" b="T9"/>
              <a:pathLst>
                <a:path w="1073943" h="426244">
                  <a:moveTo>
                    <a:pt x="0" y="426244"/>
                  </a:moveTo>
                  <a:lnTo>
                    <a:pt x="1073943" y="0"/>
                  </a:lnTo>
                </a:path>
              </a:pathLst>
            </a:custGeom>
            <a:ln>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a:lstStyle/>
            <a:p>
              <a:endParaRPr lang="en-US" dirty="0"/>
            </a:p>
          </p:txBody>
        </p:sp>
        <p:sp>
          <p:nvSpPr>
            <p:cNvPr id="7198" name="Oval 60"/>
            <p:cNvSpPr>
              <a:spLocks noChangeArrowheads="1"/>
            </p:cNvSpPr>
            <p:nvPr/>
          </p:nvSpPr>
          <p:spPr bwMode="auto">
            <a:xfrm>
              <a:off x="2856992" y="3648479"/>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7197" name="Oval 58"/>
            <p:cNvSpPr>
              <a:spLocks noChangeArrowheads="1"/>
            </p:cNvSpPr>
            <p:nvPr/>
          </p:nvSpPr>
          <p:spPr bwMode="auto">
            <a:xfrm>
              <a:off x="6697948" y="2972917"/>
              <a:ext cx="128016" cy="128016"/>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grpSp>
    </p:spTree>
    <p:extLst>
      <p:ext uri="{BB962C8B-B14F-4D97-AF65-F5344CB8AC3E}">
        <p14:creationId xmlns:p14="http://schemas.microsoft.com/office/powerpoint/2010/main" val="733450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re 1"/>
          <p:cNvSpPr>
            <a:spLocks noGrp="1"/>
          </p:cNvSpPr>
          <p:nvPr>
            <p:ph type="title"/>
          </p:nvPr>
        </p:nvSpPr>
        <p:spPr>
          <a:xfrm>
            <a:off x="76201" y="0"/>
            <a:ext cx="6684634" cy="981075"/>
          </a:xfrm>
        </p:spPr>
        <p:txBody>
          <a:bodyPr/>
          <a:lstStyle/>
          <a:p>
            <a:pPr eaLnBrk="1" hangingPunct="1"/>
            <a:r>
              <a:rPr lang="en-US" sz="2600" dirty="0"/>
              <a:t>Colloidal Oatmeal Cream for Eczema</a:t>
            </a:r>
            <a:r>
              <a:rPr lang="en-GB" sz="2600" dirty="0"/>
              <a:t>:</a:t>
            </a:r>
            <a:br>
              <a:rPr lang="en-GB" sz="2600" dirty="0"/>
            </a:br>
            <a:r>
              <a:rPr lang="en-GB" sz="2600" dirty="0"/>
              <a:t>Study Methods</a:t>
            </a:r>
          </a:p>
        </p:txBody>
      </p:sp>
      <p:sp>
        <p:nvSpPr>
          <p:cNvPr id="4" name="Rectangle 3"/>
          <p:cNvSpPr/>
          <p:nvPr/>
        </p:nvSpPr>
        <p:spPr>
          <a:xfrm>
            <a:off x="357436" y="2878590"/>
            <a:ext cx="2043687" cy="108012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lnSpc>
                <a:spcPct val="95000"/>
              </a:lnSpc>
              <a:defRPr/>
            </a:pPr>
            <a:r>
              <a:rPr lang="en-GB" sz="1600" b="1" dirty="0">
                <a:solidFill>
                  <a:prstClr val="white"/>
                </a:solidFill>
                <a:latin typeface="Arial" pitchFamily="34" charset="0"/>
              </a:rPr>
              <a:t>Usual moisturizer stopped</a:t>
            </a:r>
          </a:p>
          <a:p>
            <a:pPr algn="ctr">
              <a:lnSpc>
                <a:spcPct val="95000"/>
              </a:lnSpc>
              <a:defRPr/>
            </a:pPr>
            <a:r>
              <a:rPr lang="en-GB" sz="1600" b="1" dirty="0">
                <a:solidFill>
                  <a:prstClr val="white"/>
                </a:solidFill>
                <a:latin typeface="Arial" pitchFamily="34" charset="0"/>
              </a:rPr>
              <a:t>Use of basic moisturiser</a:t>
            </a:r>
          </a:p>
        </p:txBody>
      </p:sp>
      <p:sp>
        <p:nvSpPr>
          <p:cNvPr id="10246" name="ZoneTexte 5"/>
          <p:cNvSpPr txBox="1">
            <a:spLocks noChangeArrowheads="1"/>
          </p:cNvSpPr>
          <p:nvPr/>
        </p:nvSpPr>
        <p:spPr bwMode="auto">
          <a:xfrm>
            <a:off x="217488" y="1606395"/>
            <a:ext cx="14382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5000"/>
              </a:lnSpc>
              <a:spcBef>
                <a:spcPct val="0"/>
              </a:spcBef>
              <a:spcAft>
                <a:spcPct val="0"/>
              </a:spcAft>
            </a:pPr>
            <a:r>
              <a:rPr lang="en-GB" sz="1400" b="1" dirty="0">
                <a:solidFill>
                  <a:srgbClr val="5E4517"/>
                </a:solidFill>
              </a:rPr>
              <a:t>Patient enrolment</a:t>
            </a:r>
          </a:p>
        </p:txBody>
      </p:sp>
      <p:sp>
        <p:nvSpPr>
          <p:cNvPr id="7" name="Chevron 6"/>
          <p:cNvSpPr/>
          <p:nvPr/>
        </p:nvSpPr>
        <p:spPr>
          <a:xfrm>
            <a:off x="329942" y="4126677"/>
            <a:ext cx="2088000" cy="648000"/>
          </a:xfrm>
          <a:prstGeom prst="chevron">
            <a:avLst/>
          </a:prstGeom>
          <a:solidFill>
            <a:schemeClr val="accent1"/>
          </a:solidFill>
          <a:ln/>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prstClr val="white"/>
                </a:solidFill>
                <a:latin typeface="Arial" pitchFamily="34" charset="0"/>
              </a:rPr>
              <a:t>1 month</a:t>
            </a:r>
          </a:p>
          <a:p>
            <a:pPr algn="ctr">
              <a:lnSpc>
                <a:spcPct val="95000"/>
              </a:lnSpc>
              <a:defRPr/>
            </a:pPr>
            <a:r>
              <a:rPr lang="en-GB" sz="1600" b="1" dirty="0">
                <a:solidFill>
                  <a:prstClr val="white"/>
                </a:solidFill>
                <a:latin typeface="Arial" pitchFamily="34" charset="0"/>
              </a:rPr>
              <a:t>washout</a:t>
            </a:r>
          </a:p>
        </p:txBody>
      </p:sp>
      <p:sp>
        <p:nvSpPr>
          <p:cNvPr id="10250" name="ZoneTexte 10"/>
          <p:cNvSpPr txBox="1">
            <a:spLocks noChangeArrowheads="1"/>
          </p:cNvSpPr>
          <p:nvPr/>
        </p:nvSpPr>
        <p:spPr bwMode="auto">
          <a:xfrm>
            <a:off x="-4763" y="1266825"/>
            <a:ext cx="188277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600" b="1" dirty="0">
                <a:solidFill>
                  <a:srgbClr val="C00000"/>
                </a:solidFill>
              </a:rPr>
              <a:t>NOVEMBER 2010</a:t>
            </a:r>
          </a:p>
        </p:txBody>
      </p:sp>
      <p:sp>
        <p:nvSpPr>
          <p:cNvPr id="10251" name="ZoneTexte 11"/>
          <p:cNvSpPr txBox="1">
            <a:spLocks noChangeArrowheads="1"/>
          </p:cNvSpPr>
          <p:nvPr/>
        </p:nvSpPr>
        <p:spPr bwMode="auto">
          <a:xfrm>
            <a:off x="7337425" y="1258888"/>
            <a:ext cx="172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r>
              <a:rPr lang="fr-FR" sz="1600" b="1" dirty="0">
                <a:solidFill>
                  <a:srgbClr val="C00000"/>
                </a:solidFill>
              </a:rPr>
              <a:t>MAY 2011</a:t>
            </a:r>
            <a:endParaRPr lang="en-GB" sz="1600" b="1" dirty="0">
              <a:solidFill>
                <a:srgbClr val="C00000"/>
              </a:solidFill>
            </a:endParaRPr>
          </a:p>
        </p:txBody>
      </p:sp>
      <p:sp>
        <p:nvSpPr>
          <p:cNvPr id="13" name="Flèche vers le bas 12"/>
          <p:cNvSpPr/>
          <p:nvPr/>
        </p:nvSpPr>
        <p:spPr>
          <a:xfrm>
            <a:off x="2411413" y="2133600"/>
            <a:ext cx="288925" cy="720000"/>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solidFill>
                <a:prstClr val="white"/>
              </a:solidFill>
              <a:latin typeface="Arial" pitchFamily="34" charset="0"/>
            </a:endParaRPr>
          </a:p>
        </p:txBody>
      </p:sp>
      <p:sp>
        <p:nvSpPr>
          <p:cNvPr id="10255" name="ZoneTexte 13"/>
          <p:cNvSpPr txBox="1">
            <a:spLocks noChangeArrowheads="1"/>
          </p:cNvSpPr>
          <p:nvPr/>
        </p:nvSpPr>
        <p:spPr bwMode="auto">
          <a:xfrm>
            <a:off x="2370138" y="1606395"/>
            <a:ext cx="1441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5000"/>
              </a:lnSpc>
              <a:spcBef>
                <a:spcPct val="0"/>
              </a:spcBef>
              <a:spcAft>
                <a:spcPct val="0"/>
              </a:spcAft>
            </a:pPr>
            <a:r>
              <a:rPr lang="en-GB" sz="1400" b="1" dirty="0">
                <a:solidFill>
                  <a:srgbClr val="5E4517"/>
                </a:solidFill>
              </a:rPr>
              <a:t>T0 baseline assessment</a:t>
            </a:r>
          </a:p>
        </p:txBody>
      </p:sp>
      <p:sp>
        <p:nvSpPr>
          <p:cNvPr id="15" name="Rectangle 14"/>
          <p:cNvSpPr/>
          <p:nvPr/>
        </p:nvSpPr>
        <p:spPr>
          <a:xfrm>
            <a:off x="2529147" y="2878590"/>
            <a:ext cx="2043687" cy="1080120"/>
          </a:xfrm>
          <a:prstGeom prst="rect">
            <a:avLst/>
          </a:prstGeom>
          <a:solidFill>
            <a:schemeClr val="bg2">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prstClr val="white"/>
                </a:solidFill>
                <a:latin typeface="Arial" pitchFamily="34" charset="0"/>
              </a:rPr>
              <a:t> Colloidal Oatmeal Cream 2 x day</a:t>
            </a:r>
          </a:p>
          <a:p>
            <a:pPr algn="ctr">
              <a:lnSpc>
                <a:spcPct val="95000"/>
              </a:lnSpc>
              <a:defRPr/>
            </a:pPr>
            <a:r>
              <a:rPr lang="fr-FR" sz="1600" b="1" dirty="0">
                <a:solidFill>
                  <a:prstClr val="white"/>
                </a:solidFill>
                <a:latin typeface="Arial" pitchFamily="34" charset="0"/>
              </a:rPr>
              <a:t>Face, body, &amp; </a:t>
            </a:r>
            <a:r>
              <a:rPr lang="en-GB" sz="1600" b="1" dirty="0">
                <a:solidFill>
                  <a:prstClr val="white"/>
                </a:solidFill>
                <a:latin typeface="Arial" pitchFamily="34" charset="0"/>
              </a:rPr>
              <a:t>eczema </a:t>
            </a:r>
            <a:r>
              <a:rPr lang="fr-FR" sz="1600" b="1" dirty="0">
                <a:solidFill>
                  <a:prstClr val="white"/>
                </a:solidFill>
                <a:latin typeface="Arial" pitchFamily="34" charset="0"/>
              </a:rPr>
              <a:t>areas</a:t>
            </a:r>
            <a:endParaRPr lang="en-GB" sz="1600" b="1" dirty="0">
              <a:solidFill>
                <a:prstClr val="white"/>
              </a:solidFill>
              <a:latin typeface="Arial" pitchFamily="34" charset="0"/>
            </a:endParaRPr>
          </a:p>
        </p:txBody>
      </p:sp>
      <p:sp>
        <p:nvSpPr>
          <p:cNvPr id="17" name="Chevron 16"/>
          <p:cNvSpPr/>
          <p:nvPr/>
        </p:nvSpPr>
        <p:spPr>
          <a:xfrm>
            <a:off x="2500594" y="4126677"/>
            <a:ext cx="2088000" cy="648000"/>
          </a:xfrm>
          <a:prstGeom prst="chevron">
            <a:avLst/>
          </a:prstGeom>
          <a:solidFill>
            <a:schemeClr val="bg2">
              <a:lumMod val="90000"/>
            </a:schemeClr>
          </a:solidFill>
          <a:ln/>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srgbClr val="5E4517"/>
                </a:solidFill>
                <a:latin typeface="Arial" pitchFamily="34" charset="0"/>
              </a:rPr>
              <a:t>1 month</a:t>
            </a:r>
          </a:p>
        </p:txBody>
      </p:sp>
      <p:sp>
        <p:nvSpPr>
          <p:cNvPr id="18" name="Rectangle 17"/>
          <p:cNvSpPr/>
          <p:nvPr/>
        </p:nvSpPr>
        <p:spPr>
          <a:xfrm>
            <a:off x="4700858" y="2878590"/>
            <a:ext cx="2043687" cy="1080120"/>
          </a:xfrm>
          <a:prstGeom prst="rect">
            <a:avLst/>
          </a:prstGeom>
          <a:solidFill>
            <a:schemeClr val="bg2">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prstClr val="white"/>
                </a:solidFill>
                <a:latin typeface="Arial" pitchFamily="34" charset="0"/>
              </a:rPr>
              <a:t> Colloidal Oatmeal Cream 2 x day</a:t>
            </a:r>
          </a:p>
          <a:p>
            <a:pPr algn="ctr">
              <a:lnSpc>
                <a:spcPct val="95000"/>
              </a:lnSpc>
              <a:defRPr/>
            </a:pPr>
            <a:r>
              <a:rPr lang="en-GB" sz="1600" b="1" dirty="0">
                <a:solidFill>
                  <a:prstClr val="white"/>
                </a:solidFill>
                <a:latin typeface="Arial" pitchFamily="34" charset="0"/>
              </a:rPr>
              <a:t>Face, body, &amp; eczema areas</a:t>
            </a:r>
          </a:p>
        </p:txBody>
      </p:sp>
      <p:sp>
        <p:nvSpPr>
          <p:cNvPr id="19" name="Rectangle 18"/>
          <p:cNvSpPr/>
          <p:nvPr/>
        </p:nvSpPr>
        <p:spPr>
          <a:xfrm>
            <a:off x="6872568" y="2878590"/>
            <a:ext cx="2043687" cy="1080120"/>
          </a:xfrm>
          <a:prstGeom prst="rect">
            <a:avLst/>
          </a:prstGeom>
          <a:solidFill>
            <a:schemeClr val="bg2">
              <a:lumMod val="50000"/>
            </a:schemeClr>
          </a:solidFill>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prstClr val="white"/>
                </a:solidFill>
                <a:latin typeface="Arial" pitchFamily="34" charset="0"/>
              </a:rPr>
              <a:t> Colloidal Oatmeal Cream 2 x day</a:t>
            </a:r>
          </a:p>
          <a:p>
            <a:pPr algn="ctr">
              <a:lnSpc>
                <a:spcPct val="95000"/>
              </a:lnSpc>
              <a:defRPr/>
            </a:pPr>
            <a:r>
              <a:rPr lang="en-GB" sz="1600" b="1" dirty="0">
                <a:solidFill>
                  <a:prstClr val="white"/>
                </a:solidFill>
                <a:latin typeface="Arial" pitchFamily="34" charset="0"/>
              </a:rPr>
              <a:t>Face, body, &amp; eczema areas</a:t>
            </a:r>
          </a:p>
        </p:txBody>
      </p:sp>
      <p:sp>
        <p:nvSpPr>
          <p:cNvPr id="20" name="Chevron 19"/>
          <p:cNvSpPr/>
          <p:nvPr/>
        </p:nvSpPr>
        <p:spPr>
          <a:xfrm>
            <a:off x="4672834" y="4126677"/>
            <a:ext cx="2088000" cy="648000"/>
          </a:xfrm>
          <a:prstGeom prst="chevron">
            <a:avLst/>
          </a:prstGeom>
          <a:solidFill>
            <a:schemeClr val="bg2">
              <a:lumMod val="90000"/>
            </a:schemeClr>
          </a:solidFill>
          <a:ln/>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srgbClr val="5E4517"/>
                </a:solidFill>
                <a:latin typeface="Arial" pitchFamily="34" charset="0"/>
              </a:rPr>
              <a:t>2 months</a:t>
            </a:r>
          </a:p>
        </p:txBody>
      </p:sp>
      <p:sp>
        <p:nvSpPr>
          <p:cNvPr id="21" name="Chevron 20"/>
          <p:cNvSpPr/>
          <p:nvPr/>
        </p:nvSpPr>
        <p:spPr>
          <a:xfrm>
            <a:off x="6845074" y="4126677"/>
            <a:ext cx="2088000" cy="648000"/>
          </a:xfrm>
          <a:prstGeom prst="chevron">
            <a:avLst/>
          </a:prstGeom>
          <a:solidFill>
            <a:schemeClr val="bg2">
              <a:lumMod val="90000"/>
            </a:schemeClr>
          </a:solidFill>
          <a:ln/>
        </p:spPr>
        <p:style>
          <a:lnRef idx="0">
            <a:schemeClr val="dk1"/>
          </a:lnRef>
          <a:fillRef idx="3">
            <a:schemeClr val="dk1"/>
          </a:fillRef>
          <a:effectRef idx="3">
            <a:schemeClr val="dk1"/>
          </a:effectRef>
          <a:fontRef idx="minor">
            <a:schemeClr val="lt1"/>
          </a:fontRef>
        </p:style>
        <p:txBody>
          <a:bodyPr anchor="ctr"/>
          <a:lstStyle/>
          <a:p>
            <a:pPr algn="ctr">
              <a:lnSpc>
                <a:spcPct val="95000"/>
              </a:lnSpc>
              <a:defRPr/>
            </a:pPr>
            <a:r>
              <a:rPr lang="en-GB" sz="1600" b="1" dirty="0">
                <a:solidFill>
                  <a:srgbClr val="5E4517"/>
                </a:solidFill>
                <a:latin typeface="Arial" pitchFamily="34" charset="0"/>
              </a:rPr>
              <a:t>3 months</a:t>
            </a:r>
          </a:p>
        </p:txBody>
      </p:sp>
      <p:sp>
        <p:nvSpPr>
          <p:cNvPr id="10274" name="ZoneTexte 23"/>
          <p:cNvSpPr txBox="1">
            <a:spLocks noChangeArrowheads="1"/>
          </p:cNvSpPr>
          <p:nvPr/>
        </p:nvSpPr>
        <p:spPr bwMode="auto">
          <a:xfrm>
            <a:off x="4560888" y="1606395"/>
            <a:ext cx="1441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5000"/>
              </a:lnSpc>
              <a:spcBef>
                <a:spcPct val="0"/>
              </a:spcBef>
              <a:spcAft>
                <a:spcPct val="0"/>
              </a:spcAft>
            </a:pPr>
            <a:r>
              <a:rPr lang="en-GB" sz="1400" b="1" dirty="0">
                <a:solidFill>
                  <a:srgbClr val="5E4517"/>
                </a:solidFill>
              </a:rPr>
              <a:t>T4 weeks assessment</a:t>
            </a:r>
          </a:p>
        </p:txBody>
      </p:sp>
      <p:sp>
        <p:nvSpPr>
          <p:cNvPr id="10275" name="ZoneTexte 24"/>
          <p:cNvSpPr txBox="1">
            <a:spLocks noChangeArrowheads="1"/>
          </p:cNvSpPr>
          <p:nvPr/>
        </p:nvSpPr>
        <p:spPr bwMode="auto">
          <a:xfrm>
            <a:off x="6759575" y="1606395"/>
            <a:ext cx="1441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5000"/>
              </a:lnSpc>
              <a:spcBef>
                <a:spcPct val="0"/>
              </a:spcBef>
              <a:spcAft>
                <a:spcPct val="0"/>
              </a:spcAft>
            </a:pPr>
            <a:r>
              <a:rPr lang="en-GB" sz="1400" b="1" dirty="0">
                <a:solidFill>
                  <a:srgbClr val="5E4517"/>
                </a:solidFill>
              </a:rPr>
              <a:t>T8 weeks assessment</a:t>
            </a:r>
          </a:p>
        </p:txBody>
      </p:sp>
      <p:sp>
        <p:nvSpPr>
          <p:cNvPr id="10276" name="ZoneTexte 26"/>
          <p:cNvSpPr txBox="1">
            <a:spLocks noChangeArrowheads="1"/>
          </p:cNvSpPr>
          <p:nvPr/>
        </p:nvSpPr>
        <p:spPr bwMode="auto">
          <a:xfrm>
            <a:off x="7359650" y="2292063"/>
            <a:ext cx="1441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lnSpc>
                <a:spcPct val="95000"/>
              </a:lnSpc>
              <a:spcBef>
                <a:spcPct val="0"/>
              </a:spcBef>
              <a:spcAft>
                <a:spcPct val="0"/>
              </a:spcAft>
            </a:pPr>
            <a:r>
              <a:rPr lang="en-GB" sz="1400" b="1" dirty="0">
                <a:solidFill>
                  <a:srgbClr val="5E4517"/>
                </a:solidFill>
              </a:rPr>
              <a:t>T12 weeks assessment</a:t>
            </a:r>
          </a:p>
        </p:txBody>
      </p:sp>
      <p:sp>
        <p:nvSpPr>
          <p:cNvPr id="10277" name="ZoneTexte 27"/>
          <p:cNvSpPr txBox="1">
            <a:spLocks noChangeArrowheads="1"/>
          </p:cNvSpPr>
          <p:nvPr/>
        </p:nvSpPr>
        <p:spPr bwMode="auto">
          <a:xfrm>
            <a:off x="242888" y="5116226"/>
            <a:ext cx="307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600" dirty="0">
                <a:solidFill>
                  <a:srgbClr val="5E4517"/>
                </a:solidFill>
              </a:rPr>
              <a:t>Patients with a score of 0 </a:t>
            </a:r>
            <a:br>
              <a:rPr lang="en-GB" sz="1600" dirty="0">
                <a:solidFill>
                  <a:srgbClr val="5E4517"/>
                </a:solidFill>
              </a:rPr>
            </a:br>
            <a:r>
              <a:rPr lang="en-GB" sz="1600" dirty="0">
                <a:solidFill>
                  <a:srgbClr val="5E4517"/>
                </a:solidFill>
              </a:rPr>
              <a:t>at T0 did not enter trial</a:t>
            </a:r>
          </a:p>
        </p:txBody>
      </p:sp>
      <p:sp>
        <p:nvSpPr>
          <p:cNvPr id="35" name="Flèche en arc 34"/>
          <p:cNvSpPr/>
          <p:nvPr/>
        </p:nvSpPr>
        <p:spPr>
          <a:xfrm rot="11011084">
            <a:off x="6381653" y="4581798"/>
            <a:ext cx="576000" cy="576262"/>
          </a:xfrm>
          <a:prstGeom prst="circularArrow">
            <a:avLst>
              <a:gd name="adj1" fmla="val 9738"/>
              <a:gd name="adj2" fmla="val 1279226"/>
              <a:gd name="adj3" fmla="val 20198676"/>
              <a:gd name="adj4" fmla="val 10860170"/>
              <a:gd name="adj5" fmla="val 12500"/>
            </a:avLst>
          </a:prstGeom>
          <a:solidFill>
            <a:srgbClr val="C00000"/>
          </a:solidFill>
          <a:ln/>
          <a:scene3d>
            <a:camera prst="orthographicFront">
              <a:rot lat="0" lon="0" rev="0"/>
            </a:camera>
            <a:lightRig rig="threePt" dir="t">
              <a:rot lat="0" lon="0" rev="1200000"/>
            </a:lightRig>
          </a:scene3d>
          <a:sp3d>
            <a:bevelT w="254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5E4517"/>
              </a:solidFill>
              <a:latin typeface="Arial" pitchFamily="34" charset="0"/>
            </a:endParaRPr>
          </a:p>
        </p:txBody>
      </p:sp>
      <p:sp>
        <p:nvSpPr>
          <p:cNvPr id="10281" name="ZoneTexte 35"/>
          <p:cNvSpPr txBox="1">
            <a:spLocks noChangeArrowheads="1"/>
          </p:cNvSpPr>
          <p:nvPr/>
        </p:nvSpPr>
        <p:spPr bwMode="auto">
          <a:xfrm>
            <a:off x="4179888" y="5116226"/>
            <a:ext cx="3994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600" dirty="0">
                <a:solidFill>
                  <a:srgbClr val="5E4517"/>
                </a:solidFill>
              </a:rPr>
              <a:t>Any patients with a  score of 0</a:t>
            </a:r>
            <a:br>
              <a:rPr lang="en-GB" sz="1600" dirty="0">
                <a:solidFill>
                  <a:srgbClr val="5E4517"/>
                </a:solidFill>
              </a:rPr>
            </a:br>
            <a:r>
              <a:rPr lang="en-GB" sz="1600" dirty="0">
                <a:solidFill>
                  <a:srgbClr val="5E4517"/>
                </a:solidFill>
              </a:rPr>
              <a:t>did not enter the analysis</a:t>
            </a:r>
          </a:p>
        </p:txBody>
      </p:sp>
      <p:sp>
        <p:nvSpPr>
          <p:cNvPr id="36" name="Flèche vers le bas 35"/>
          <p:cNvSpPr/>
          <p:nvPr/>
        </p:nvSpPr>
        <p:spPr>
          <a:xfrm>
            <a:off x="274140" y="2133600"/>
            <a:ext cx="288925" cy="720000"/>
          </a:xfrm>
          <a:prstGeom prst="downArrow">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GB" dirty="0">
              <a:solidFill>
                <a:prstClr val="white"/>
              </a:solidFill>
              <a:latin typeface="Arial" pitchFamily="34" charset="0"/>
            </a:endParaRPr>
          </a:p>
        </p:txBody>
      </p:sp>
      <p:sp>
        <p:nvSpPr>
          <p:cNvPr id="37" name="Flèche vers le bas 36"/>
          <p:cNvSpPr/>
          <p:nvPr/>
        </p:nvSpPr>
        <p:spPr>
          <a:xfrm>
            <a:off x="4572000" y="2133600"/>
            <a:ext cx="288925" cy="720000"/>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solidFill>
                <a:prstClr val="white"/>
              </a:solidFill>
              <a:latin typeface="Arial" pitchFamily="34" charset="0"/>
            </a:endParaRPr>
          </a:p>
        </p:txBody>
      </p:sp>
      <p:sp>
        <p:nvSpPr>
          <p:cNvPr id="38" name="Flèche vers le bas 37"/>
          <p:cNvSpPr/>
          <p:nvPr/>
        </p:nvSpPr>
        <p:spPr>
          <a:xfrm>
            <a:off x="6753339" y="2133600"/>
            <a:ext cx="288925" cy="720000"/>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solidFill>
                <a:prstClr val="white"/>
              </a:solidFill>
              <a:latin typeface="Arial" pitchFamily="34" charset="0"/>
            </a:endParaRPr>
          </a:p>
        </p:txBody>
      </p:sp>
      <p:sp>
        <p:nvSpPr>
          <p:cNvPr id="39" name="Flèche vers le bas 38"/>
          <p:cNvSpPr/>
          <p:nvPr/>
        </p:nvSpPr>
        <p:spPr>
          <a:xfrm>
            <a:off x="8747392" y="2133600"/>
            <a:ext cx="288925" cy="720000"/>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solidFill>
                <a:prstClr val="white"/>
              </a:solidFill>
              <a:latin typeface="Arial" pitchFamily="34" charset="0"/>
            </a:endParaRPr>
          </a:p>
        </p:txBody>
      </p:sp>
      <p:sp>
        <p:nvSpPr>
          <p:cNvPr id="40" name="Flèche en arc 39"/>
          <p:cNvSpPr/>
          <p:nvPr/>
        </p:nvSpPr>
        <p:spPr>
          <a:xfrm rot="11011084">
            <a:off x="8550860" y="4581799"/>
            <a:ext cx="576000" cy="576262"/>
          </a:xfrm>
          <a:prstGeom prst="circularArrow">
            <a:avLst>
              <a:gd name="adj1" fmla="val 9738"/>
              <a:gd name="adj2" fmla="val 1279226"/>
              <a:gd name="adj3" fmla="val 20198676"/>
              <a:gd name="adj4" fmla="val 10860170"/>
              <a:gd name="adj5" fmla="val 12500"/>
            </a:avLst>
          </a:prstGeom>
          <a:solidFill>
            <a:srgbClr val="C00000"/>
          </a:solidFill>
          <a:ln/>
          <a:scene3d>
            <a:camera prst="orthographicFront">
              <a:rot lat="0" lon="0" rev="0"/>
            </a:camera>
            <a:lightRig rig="threePt" dir="t">
              <a:rot lat="0" lon="0" rev="1200000"/>
            </a:lightRig>
          </a:scene3d>
          <a:sp3d>
            <a:bevelT w="254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5E4517"/>
              </a:solidFill>
              <a:latin typeface="Arial" pitchFamily="34" charset="0"/>
            </a:endParaRPr>
          </a:p>
        </p:txBody>
      </p:sp>
      <p:sp>
        <p:nvSpPr>
          <p:cNvPr id="41" name="Flèche en arc 40"/>
          <p:cNvSpPr/>
          <p:nvPr/>
        </p:nvSpPr>
        <p:spPr>
          <a:xfrm rot="11011084">
            <a:off x="4284001" y="4581798"/>
            <a:ext cx="576000" cy="576262"/>
          </a:xfrm>
          <a:prstGeom prst="circularArrow">
            <a:avLst>
              <a:gd name="adj1" fmla="val 9738"/>
              <a:gd name="adj2" fmla="val 1279226"/>
              <a:gd name="adj3" fmla="val 20198676"/>
              <a:gd name="adj4" fmla="val 10860170"/>
              <a:gd name="adj5" fmla="val 12500"/>
            </a:avLst>
          </a:prstGeom>
          <a:solidFill>
            <a:srgbClr val="C00000"/>
          </a:solidFill>
          <a:ln/>
          <a:scene3d>
            <a:camera prst="orthographicFront">
              <a:rot lat="0" lon="0" rev="0"/>
            </a:camera>
            <a:lightRig rig="threePt" dir="t">
              <a:rot lat="0" lon="0" rev="1200000"/>
            </a:lightRig>
          </a:scene3d>
          <a:sp3d>
            <a:bevelT w="254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5E4517"/>
              </a:solidFill>
              <a:latin typeface="Arial" pitchFamily="34" charset="0"/>
            </a:endParaRPr>
          </a:p>
        </p:txBody>
      </p:sp>
      <p:sp>
        <p:nvSpPr>
          <p:cNvPr id="42" name="Flèche en arc 41"/>
          <p:cNvSpPr/>
          <p:nvPr/>
        </p:nvSpPr>
        <p:spPr>
          <a:xfrm rot="11011084">
            <a:off x="2051368" y="4581799"/>
            <a:ext cx="576000" cy="576262"/>
          </a:xfrm>
          <a:prstGeom prst="circularArrow">
            <a:avLst>
              <a:gd name="adj1" fmla="val 9738"/>
              <a:gd name="adj2" fmla="val 1279226"/>
              <a:gd name="adj3" fmla="val 20198676"/>
              <a:gd name="adj4" fmla="val 10860170"/>
              <a:gd name="adj5" fmla="val 12500"/>
            </a:avLst>
          </a:prstGeom>
          <a:solidFill>
            <a:srgbClr val="C00000"/>
          </a:solidFill>
          <a:ln/>
          <a:scene3d>
            <a:camera prst="orthographicFront">
              <a:rot lat="0" lon="0" rev="0"/>
            </a:camera>
            <a:lightRig rig="threePt" dir="t">
              <a:rot lat="0" lon="0" rev="1200000"/>
            </a:lightRig>
          </a:scene3d>
          <a:sp3d>
            <a:bevelT w="254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dirty="0">
              <a:solidFill>
                <a:srgbClr val="5E4517"/>
              </a:solidFill>
              <a:latin typeface="Arial" pitchFamily="34" charset="0"/>
            </a:endParaRPr>
          </a:p>
        </p:txBody>
      </p:sp>
      <p:sp>
        <p:nvSpPr>
          <p:cNvPr id="43" name="ZoneTexte 42"/>
          <p:cNvSpPr txBox="1"/>
          <p:nvPr/>
        </p:nvSpPr>
        <p:spPr>
          <a:xfrm>
            <a:off x="936624" y="5768050"/>
            <a:ext cx="6911975" cy="725626"/>
          </a:xfrm>
          <a:prstGeom prst="round2DiagRect">
            <a:avLst>
              <a:gd name="adj1" fmla="val 48067"/>
              <a:gd name="adj2" fmla="val 0"/>
            </a:avLst>
          </a:prstGeom>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a:defRPr/>
            </a:pPr>
            <a:r>
              <a:rPr lang="en-US" sz="1400" b="1" dirty="0">
                <a:latin typeface="Arial" pitchFamily="34" charset="0"/>
                <a:cs typeface="Arial" pitchFamily="34" charset="0"/>
              </a:rPr>
              <a:t>Colloidal Oatmeal Cream</a:t>
            </a:r>
            <a:r>
              <a:rPr lang="en-GB" sz="1400" b="1" dirty="0">
                <a:solidFill>
                  <a:prstClr val="white"/>
                </a:solidFill>
                <a:latin typeface="Arial" pitchFamily="34" charset="0"/>
                <a:cs typeface="Arial" pitchFamily="34" charset="0"/>
              </a:rPr>
              <a:t> was used as part of the patient’s normal skin regimen; no other product changes were made</a:t>
            </a:r>
          </a:p>
        </p:txBody>
      </p:sp>
      <p:sp>
        <p:nvSpPr>
          <p:cNvPr id="2" name="TextBox 1"/>
          <p:cNvSpPr txBox="1"/>
          <p:nvPr/>
        </p:nvSpPr>
        <p:spPr>
          <a:xfrm>
            <a:off x="184829" y="6520934"/>
            <a:ext cx="2734979" cy="276999"/>
          </a:xfrm>
          <a:prstGeom prst="rect">
            <a:avLst/>
          </a:prstGeom>
          <a:noFill/>
        </p:spPr>
        <p:txBody>
          <a:bodyPr wrap="none" rtlCol="0">
            <a:spAutoFit/>
          </a:bodyPr>
          <a:lstStyle/>
          <a:p>
            <a:r>
              <a:rPr lang="en-US" sz="1200" dirty="0">
                <a:solidFill>
                  <a:srgbClr val="FF0000"/>
                </a:solidFill>
              </a:rPr>
              <a:t>Data on file. Johnson and Johnson, 2012.</a:t>
            </a:r>
          </a:p>
        </p:txBody>
      </p:sp>
    </p:spTree>
    <p:extLst>
      <p:ext uri="{BB962C8B-B14F-4D97-AF65-F5344CB8AC3E}">
        <p14:creationId xmlns:p14="http://schemas.microsoft.com/office/powerpoint/2010/main" val="423263037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r>
              <a:rPr lang="en-GB" dirty="0"/>
              <a:t>SCORAD and EASI</a:t>
            </a:r>
          </a:p>
        </p:txBody>
      </p:sp>
      <p:sp>
        <p:nvSpPr>
          <p:cNvPr id="3" name="Content Placeholder 2"/>
          <p:cNvSpPr>
            <a:spLocks noGrp="1"/>
          </p:cNvSpPr>
          <p:nvPr>
            <p:ph idx="1"/>
          </p:nvPr>
        </p:nvSpPr>
        <p:spPr/>
        <p:txBody>
          <a:bodyPr/>
          <a:lstStyle/>
          <a:p>
            <a:r>
              <a:rPr lang="en-US" dirty="0"/>
              <a:t>Severity Scoring of Atopic Dermatitis (SCORAD)</a:t>
            </a:r>
          </a:p>
          <a:p>
            <a:pPr lvl="1"/>
            <a:r>
              <a:rPr lang="en-GB" dirty="0"/>
              <a:t>Composite index</a:t>
            </a:r>
          </a:p>
          <a:p>
            <a:pPr lvl="1"/>
            <a:r>
              <a:rPr lang="en-GB" dirty="0"/>
              <a:t>Assesses spread of lesion area, intensity of lesions, and symptoms</a:t>
            </a:r>
          </a:p>
          <a:p>
            <a:pPr lvl="1"/>
            <a:r>
              <a:rPr lang="en-GB" dirty="0"/>
              <a:t>Calculated score classifies atopic skin as mild, moderate, or severe</a:t>
            </a:r>
          </a:p>
          <a:p>
            <a:r>
              <a:rPr lang="en-US" dirty="0"/>
              <a:t>Eczema Area and Severity Index (EASI) </a:t>
            </a:r>
          </a:p>
          <a:p>
            <a:pPr lvl="1"/>
            <a:r>
              <a:rPr lang="en-US" dirty="0"/>
              <a:t>Composite index</a:t>
            </a:r>
          </a:p>
          <a:p>
            <a:pPr lvl="1"/>
            <a:r>
              <a:rPr lang="en-US" dirty="0"/>
              <a:t>Assesses percent of body surface area involved and skin pathology </a:t>
            </a:r>
          </a:p>
          <a:p>
            <a:pPr lvl="1"/>
            <a:r>
              <a:rPr lang="en-US" dirty="0"/>
              <a:t>Calculated score ranges from 0 to 72</a:t>
            </a:r>
          </a:p>
          <a:p>
            <a:endParaRPr lang="en-US" dirty="0"/>
          </a:p>
          <a:p>
            <a:endParaRPr lang="en-US" dirty="0"/>
          </a:p>
        </p:txBody>
      </p:sp>
      <p:sp>
        <p:nvSpPr>
          <p:cNvPr id="2" name="TextBox 1"/>
          <p:cNvSpPr txBox="1"/>
          <p:nvPr/>
        </p:nvSpPr>
        <p:spPr>
          <a:xfrm>
            <a:off x="533400" y="6263563"/>
            <a:ext cx="4776949" cy="646331"/>
          </a:xfrm>
          <a:prstGeom prst="rect">
            <a:avLst/>
          </a:prstGeom>
          <a:noFill/>
        </p:spPr>
        <p:txBody>
          <a:bodyPr wrap="none" rtlCol="0">
            <a:spAutoFit/>
          </a:bodyPr>
          <a:lstStyle/>
          <a:p>
            <a:pPr marL="0" lvl="1"/>
            <a:r>
              <a:rPr lang="en-GB" sz="1200" dirty="0"/>
              <a:t>European Task Force on Atopic Dermatitis. </a:t>
            </a:r>
            <a:r>
              <a:rPr lang="en-GB" sz="1200" i="1" dirty="0"/>
              <a:t>Dermatology</a:t>
            </a:r>
            <a:r>
              <a:rPr lang="en-GB" sz="1200" dirty="0"/>
              <a:t>. 1993;186:23-31.</a:t>
            </a:r>
          </a:p>
          <a:p>
            <a:r>
              <a:rPr lang="en-US" sz="1200" dirty="0"/>
              <a:t>Hanifin JM, </a:t>
            </a:r>
            <a:r>
              <a:rPr lang="en-US" sz="1200" i="1" dirty="0"/>
              <a:t>et al. Exp Dermatol</a:t>
            </a:r>
            <a:r>
              <a:rPr lang="en-US" sz="1200" dirty="0"/>
              <a:t>. 2001;10:11-18.</a:t>
            </a:r>
            <a:endParaRPr lang="en-GB" sz="1200" dirty="0"/>
          </a:p>
          <a:p>
            <a:endParaRPr lang="en-US" sz="1200" dirty="0"/>
          </a:p>
        </p:txBody>
      </p:sp>
    </p:spTree>
    <p:extLst>
      <p:ext uri="{BB962C8B-B14F-4D97-AF65-F5344CB8AC3E}">
        <p14:creationId xmlns:p14="http://schemas.microsoft.com/office/powerpoint/2010/main" val="2754181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phique 3"/>
          <p:cNvGraphicFramePr>
            <a:graphicFrameLocks/>
          </p:cNvGraphicFramePr>
          <p:nvPr>
            <p:extLst>
              <p:ext uri="{D42A27DB-BD31-4B8C-83A1-F6EECF244321}">
                <p14:modId xmlns:p14="http://schemas.microsoft.com/office/powerpoint/2010/main" val="1691807626"/>
              </p:ext>
            </p:extLst>
          </p:nvPr>
        </p:nvGraphicFramePr>
        <p:xfrm>
          <a:off x="501134" y="1752600"/>
          <a:ext cx="796818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224588" y="0"/>
            <a:ext cx="1939925" cy="974725"/>
          </a:xfrm>
          <a:prstGeom prst="rect">
            <a:avLst/>
          </a:prstGeom>
          <a:solidFill>
            <a:srgbClr val="4A6D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Arial" pitchFamily="34" charset="0"/>
            </a:endParaRPr>
          </a:p>
        </p:txBody>
      </p:sp>
      <p:sp>
        <p:nvSpPr>
          <p:cNvPr id="30724" name="Titre 1"/>
          <p:cNvSpPr>
            <a:spLocks noGrp="1"/>
          </p:cNvSpPr>
          <p:nvPr>
            <p:ph type="title"/>
          </p:nvPr>
        </p:nvSpPr>
        <p:spPr/>
        <p:txBody>
          <a:bodyPr>
            <a:normAutofit/>
          </a:bodyPr>
          <a:lstStyle/>
          <a:p>
            <a:pPr eaLnBrk="1" hangingPunct="1"/>
            <a:r>
              <a:rPr lang="en-US" dirty="0"/>
              <a:t>All Signs of Mild-to-Moderate Eczema </a:t>
            </a:r>
            <a:br>
              <a:rPr lang="en-US" dirty="0"/>
            </a:br>
            <a:r>
              <a:rPr lang="en-US" dirty="0"/>
              <a:t>Improved as Skin Hydration Increased</a:t>
            </a:r>
            <a:endParaRPr lang="en-GB" dirty="0"/>
          </a:p>
        </p:txBody>
      </p:sp>
      <p:sp>
        <p:nvSpPr>
          <p:cNvPr id="30725" name="Rectangle 4"/>
          <p:cNvSpPr>
            <a:spLocks noChangeArrowheads="1"/>
          </p:cNvSpPr>
          <p:nvPr/>
        </p:nvSpPr>
        <p:spPr bwMode="auto">
          <a:xfrm>
            <a:off x="2447925" y="6502400"/>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fontAlgn="base">
              <a:spcBef>
                <a:spcPct val="0"/>
              </a:spcBef>
              <a:spcAft>
                <a:spcPct val="0"/>
              </a:spcAft>
            </a:pPr>
            <a:r>
              <a:rPr lang="fr-FR" sz="1400" dirty="0">
                <a:solidFill>
                  <a:srgbClr val="000000"/>
                </a:solidFill>
                <a:latin typeface="Arial" pitchFamily="34" charset="0"/>
                <a:cs typeface="Arial" pitchFamily="34" charset="0"/>
              </a:rPr>
              <a:t>*All </a:t>
            </a:r>
            <a:r>
              <a:rPr lang="en-GB" sz="1400" dirty="0">
                <a:solidFill>
                  <a:srgbClr val="000000"/>
                </a:solidFill>
                <a:latin typeface="Arial" pitchFamily="34" charset="0"/>
                <a:cs typeface="Arial" pitchFamily="34" charset="0"/>
              </a:rPr>
              <a:t>patients, visual assessment by dermatologist</a:t>
            </a:r>
          </a:p>
        </p:txBody>
      </p:sp>
      <p:sp>
        <p:nvSpPr>
          <p:cNvPr id="30726" name="ZoneTexte 3"/>
          <p:cNvSpPr txBox="1">
            <a:spLocks noChangeArrowheads="1"/>
          </p:cNvSpPr>
          <p:nvPr/>
        </p:nvSpPr>
        <p:spPr bwMode="auto">
          <a:xfrm>
            <a:off x="936625" y="1222375"/>
            <a:ext cx="720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Percentage of patients with improvement in clinical parameters</a:t>
            </a:r>
          </a:p>
        </p:txBody>
      </p:sp>
      <p:sp>
        <p:nvSpPr>
          <p:cNvPr id="9" name="TextBox 8"/>
          <p:cNvSpPr txBox="1"/>
          <p:nvPr/>
        </p:nvSpPr>
        <p:spPr>
          <a:xfrm rot="16200000">
            <a:off x="-659165" y="3325189"/>
            <a:ext cx="2625399" cy="338554"/>
          </a:xfrm>
          <a:prstGeom prst="rect">
            <a:avLst/>
          </a:prstGeom>
          <a:noFill/>
        </p:spPr>
        <p:txBody>
          <a:bodyPr wrap="none" rtlCol="0">
            <a:spAutoFit/>
          </a:bodyPr>
          <a:lstStyle/>
          <a:p>
            <a:r>
              <a:rPr lang="en-US" sz="1600" b="1" dirty="0"/>
              <a:t>Percent Mean  Improvement</a:t>
            </a:r>
          </a:p>
        </p:txBody>
      </p:sp>
      <p:sp>
        <p:nvSpPr>
          <p:cNvPr id="10" name="TextBox 9"/>
          <p:cNvSpPr txBox="1"/>
          <p:nvPr/>
        </p:nvSpPr>
        <p:spPr>
          <a:xfrm>
            <a:off x="274140" y="6520934"/>
            <a:ext cx="2734979" cy="276999"/>
          </a:xfrm>
          <a:prstGeom prst="rect">
            <a:avLst/>
          </a:prstGeom>
          <a:noFill/>
        </p:spPr>
        <p:txBody>
          <a:bodyPr wrap="none" rtlCol="0">
            <a:spAutoFit/>
          </a:bodyPr>
          <a:lstStyle/>
          <a:p>
            <a:r>
              <a:rPr lang="en-US" sz="1200" dirty="0">
                <a:solidFill>
                  <a:srgbClr val="000000"/>
                </a:solidFill>
              </a:rPr>
              <a:t>Data on file. Johnson and Johnson, 2012.</a:t>
            </a:r>
          </a:p>
        </p:txBody>
      </p:sp>
    </p:spTree>
    <p:extLst>
      <p:ext uri="{BB962C8B-B14F-4D97-AF65-F5344CB8AC3E}">
        <p14:creationId xmlns:p14="http://schemas.microsoft.com/office/powerpoint/2010/main" val="423228722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6224588" y="0"/>
            <a:ext cx="1939925" cy="974725"/>
          </a:xfrm>
          <a:prstGeom prst="rect">
            <a:avLst/>
          </a:prstGeom>
          <a:solidFill>
            <a:srgbClr val="4A6D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Arial" pitchFamily="34" charset="0"/>
            </a:endParaRPr>
          </a:p>
        </p:txBody>
      </p:sp>
      <p:sp>
        <p:nvSpPr>
          <p:cNvPr id="31747" name="Titre 1"/>
          <p:cNvSpPr>
            <a:spLocks noGrp="1"/>
          </p:cNvSpPr>
          <p:nvPr>
            <p:ph type="title"/>
          </p:nvPr>
        </p:nvSpPr>
        <p:spPr/>
        <p:txBody>
          <a:bodyPr/>
          <a:lstStyle/>
          <a:p>
            <a:pPr eaLnBrk="1" hangingPunct="1"/>
            <a:r>
              <a:rPr lang="en-GB" dirty="0"/>
              <a:t>Colloidal Oatmeal Cream Was Effective in the Younger Age Group* From Week 4</a:t>
            </a:r>
          </a:p>
        </p:txBody>
      </p:sp>
      <p:sp>
        <p:nvSpPr>
          <p:cNvPr id="31748" name="ZoneTexte 3"/>
          <p:cNvSpPr txBox="1">
            <a:spLocks noChangeArrowheads="1"/>
          </p:cNvSpPr>
          <p:nvPr/>
        </p:nvSpPr>
        <p:spPr bwMode="auto">
          <a:xfrm>
            <a:off x="546100" y="1235075"/>
            <a:ext cx="796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fontAlgn="base">
              <a:spcBef>
                <a:spcPct val="0"/>
              </a:spcBef>
              <a:spcAft>
                <a:spcPct val="0"/>
              </a:spcAft>
            </a:pPr>
            <a:r>
              <a:rPr lang="en-GB" dirty="0">
                <a:solidFill>
                  <a:srgbClr val="5E4517"/>
                </a:solidFill>
              </a:rPr>
              <a:t>*Children from 6 months to 5 years; visual assessment by dermatologist</a:t>
            </a:r>
          </a:p>
        </p:txBody>
      </p:sp>
      <p:graphicFrame>
        <p:nvGraphicFramePr>
          <p:cNvPr id="2" name="Graphique 1"/>
          <p:cNvGraphicFramePr>
            <a:graphicFrameLocks/>
          </p:cNvGraphicFramePr>
          <p:nvPr>
            <p:extLst>
              <p:ext uri="{D42A27DB-BD31-4B8C-83A1-F6EECF244321}">
                <p14:modId xmlns:p14="http://schemas.microsoft.com/office/powerpoint/2010/main" val="2229365324"/>
              </p:ext>
            </p:extLst>
          </p:nvPr>
        </p:nvGraphicFramePr>
        <p:xfrm>
          <a:off x="576263" y="1484313"/>
          <a:ext cx="7991475"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e 3"/>
          <p:cNvGrpSpPr>
            <a:grpSpLocks/>
          </p:cNvGrpSpPr>
          <p:nvPr/>
        </p:nvGrpSpPr>
        <p:grpSpPr bwMode="auto">
          <a:xfrm>
            <a:off x="1136650" y="5192713"/>
            <a:ext cx="1782763" cy="276225"/>
            <a:chOff x="1136791" y="5268685"/>
            <a:chExt cx="1782641" cy="276999"/>
          </a:xfrm>
        </p:grpSpPr>
        <p:sp>
          <p:nvSpPr>
            <p:cNvPr id="31794" name="ZoneTexte 2"/>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T4W</a:t>
              </a:r>
            </a:p>
          </p:txBody>
        </p:sp>
        <p:sp>
          <p:nvSpPr>
            <p:cNvPr id="31795" name="ZoneTexte 8"/>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T8W</a:t>
              </a:r>
            </a:p>
          </p:txBody>
        </p:sp>
        <p:sp>
          <p:nvSpPr>
            <p:cNvPr id="31796" name="ZoneTexte 10"/>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T12W</a:t>
              </a:r>
            </a:p>
          </p:txBody>
        </p:sp>
      </p:grpSp>
      <p:grpSp>
        <p:nvGrpSpPr>
          <p:cNvPr id="4" name="Groupe 11"/>
          <p:cNvGrpSpPr>
            <a:grpSpLocks/>
          </p:cNvGrpSpPr>
          <p:nvPr/>
        </p:nvGrpSpPr>
        <p:grpSpPr bwMode="auto">
          <a:xfrm>
            <a:off x="2954338" y="5192713"/>
            <a:ext cx="1782762" cy="276225"/>
            <a:chOff x="1136791" y="5268685"/>
            <a:chExt cx="1782641" cy="276999"/>
          </a:xfrm>
        </p:grpSpPr>
        <p:sp>
          <p:nvSpPr>
            <p:cNvPr id="31791" name="ZoneTexte 12"/>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T4W</a:t>
              </a:r>
            </a:p>
          </p:txBody>
        </p:sp>
        <p:sp>
          <p:nvSpPr>
            <p:cNvPr id="31792" name="ZoneTexte 13"/>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T8W</a:t>
              </a:r>
            </a:p>
          </p:txBody>
        </p:sp>
        <p:sp>
          <p:nvSpPr>
            <p:cNvPr id="31793" name="ZoneTexte 14"/>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T12W</a:t>
              </a:r>
            </a:p>
          </p:txBody>
        </p:sp>
      </p:grpSp>
      <p:grpSp>
        <p:nvGrpSpPr>
          <p:cNvPr id="5" name="Groupe 15"/>
          <p:cNvGrpSpPr>
            <a:grpSpLocks/>
          </p:cNvGrpSpPr>
          <p:nvPr/>
        </p:nvGrpSpPr>
        <p:grpSpPr bwMode="auto">
          <a:xfrm>
            <a:off x="4772025" y="5192713"/>
            <a:ext cx="1782763" cy="276225"/>
            <a:chOff x="1136791" y="5268685"/>
            <a:chExt cx="1782641" cy="276999"/>
          </a:xfrm>
        </p:grpSpPr>
        <p:sp>
          <p:nvSpPr>
            <p:cNvPr id="31788" name="ZoneTexte 16"/>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T4W</a:t>
              </a:r>
            </a:p>
          </p:txBody>
        </p:sp>
        <p:sp>
          <p:nvSpPr>
            <p:cNvPr id="31789" name="ZoneTexte 17"/>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T8W</a:t>
              </a:r>
            </a:p>
          </p:txBody>
        </p:sp>
        <p:sp>
          <p:nvSpPr>
            <p:cNvPr id="31790" name="ZoneTexte 18"/>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T12W</a:t>
              </a:r>
            </a:p>
          </p:txBody>
        </p:sp>
      </p:grpSp>
      <p:grpSp>
        <p:nvGrpSpPr>
          <p:cNvPr id="6" name="Groupe 19"/>
          <p:cNvGrpSpPr>
            <a:grpSpLocks/>
          </p:cNvGrpSpPr>
          <p:nvPr/>
        </p:nvGrpSpPr>
        <p:grpSpPr bwMode="auto">
          <a:xfrm>
            <a:off x="6634163" y="5192713"/>
            <a:ext cx="1782762" cy="276225"/>
            <a:chOff x="1136791" y="5268685"/>
            <a:chExt cx="1782641" cy="276999"/>
          </a:xfrm>
        </p:grpSpPr>
        <p:sp>
          <p:nvSpPr>
            <p:cNvPr id="31785" name="ZoneTexte 20"/>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T4W</a:t>
              </a:r>
            </a:p>
          </p:txBody>
        </p:sp>
        <p:sp>
          <p:nvSpPr>
            <p:cNvPr id="31786" name="ZoneTexte 21"/>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T8W</a:t>
              </a:r>
            </a:p>
          </p:txBody>
        </p:sp>
        <p:sp>
          <p:nvSpPr>
            <p:cNvPr id="31787" name="ZoneTexte 22"/>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5E4517"/>
                  </a:solidFill>
                </a:rPr>
                <a:t>T12W</a:t>
              </a:r>
            </a:p>
          </p:txBody>
        </p:sp>
      </p:grpSp>
      <p:sp>
        <p:nvSpPr>
          <p:cNvPr id="31754" name="ZoneTexte 36"/>
          <p:cNvSpPr txBox="1">
            <a:spLocks noChangeArrowheads="1"/>
          </p:cNvSpPr>
          <p:nvPr/>
        </p:nvSpPr>
        <p:spPr bwMode="auto">
          <a:xfrm>
            <a:off x="6762750" y="3079750"/>
            <a:ext cx="27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55" name="ZoneTexte 38"/>
          <p:cNvSpPr txBox="1">
            <a:spLocks noChangeArrowheads="1"/>
          </p:cNvSpPr>
          <p:nvPr/>
        </p:nvSpPr>
        <p:spPr bwMode="auto">
          <a:xfrm>
            <a:off x="7937500" y="1871663"/>
            <a:ext cx="363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grpSp>
        <p:nvGrpSpPr>
          <p:cNvPr id="8" name="Groupe 40"/>
          <p:cNvGrpSpPr>
            <a:grpSpLocks/>
          </p:cNvGrpSpPr>
          <p:nvPr/>
        </p:nvGrpSpPr>
        <p:grpSpPr bwMode="auto">
          <a:xfrm>
            <a:off x="1095375" y="5164138"/>
            <a:ext cx="7323138" cy="503237"/>
            <a:chOff x="1095829" y="5239657"/>
            <a:chExt cx="7322457" cy="551543"/>
          </a:xfrm>
        </p:grpSpPr>
        <p:grpSp>
          <p:nvGrpSpPr>
            <p:cNvPr id="9" name="Groupe 39"/>
            <p:cNvGrpSpPr>
              <a:grpSpLocks/>
            </p:cNvGrpSpPr>
            <p:nvPr/>
          </p:nvGrpSpPr>
          <p:grpSpPr bwMode="auto">
            <a:xfrm>
              <a:off x="1095829" y="5239657"/>
              <a:ext cx="1828800" cy="551543"/>
              <a:chOff x="1095829" y="5239657"/>
              <a:chExt cx="1828800" cy="714828"/>
            </a:xfrm>
          </p:grpSpPr>
          <p:cxnSp>
            <p:nvCxnSpPr>
              <p:cNvPr id="7" name="Connecteur droit 6"/>
              <p:cNvCxnSpPr/>
              <p:nvPr/>
            </p:nvCxnSpPr>
            <p:spPr>
              <a:xfrm>
                <a:off x="292445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09582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44"/>
            <p:cNvGrpSpPr>
              <a:grpSpLocks/>
            </p:cNvGrpSpPr>
            <p:nvPr/>
          </p:nvGrpSpPr>
          <p:grpSpPr bwMode="auto">
            <a:xfrm>
              <a:off x="2924628" y="5239657"/>
              <a:ext cx="1836058" cy="551543"/>
              <a:chOff x="1095829" y="5239657"/>
              <a:chExt cx="1828800" cy="714828"/>
            </a:xfrm>
          </p:grpSpPr>
          <p:cxnSp>
            <p:nvCxnSpPr>
              <p:cNvPr id="46" name="Connecteur droit 45"/>
              <p:cNvCxnSpPr/>
              <p:nvPr/>
            </p:nvCxnSpPr>
            <p:spPr>
              <a:xfrm>
                <a:off x="2924968"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095661"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47"/>
            <p:cNvGrpSpPr>
              <a:grpSpLocks/>
            </p:cNvGrpSpPr>
            <p:nvPr/>
          </p:nvGrpSpPr>
          <p:grpSpPr bwMode="auto">
            <a:xfrm>
              <a:off x="4760685" y="5239657"/>
              <a:ext cx="1828801" cy="551543"/>
              <a:chOff x="1095829" y="5239657"/>
              <a:chExt cx="1828800" cy="714828"/>
            </a:xfrm>
          </p:grpSpPr>
          <p:cxnSp>
            <p:nvCxnSpPr>
              <p:cNvPr id="49" name="Connecteur droit 48"/>
              <p:cNvCxnSpPr/>
              <p:nvPr/>
            </p:nvCxnSpPr>
            <p:spPr>
              <a:xfrm>
                <a:off x="292479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1096170"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e 50"/>
            <p:cNvGrpSpPr>
              <a:grpSpLocks/>
            </p:cNvGrpSpPr>
            <p:nvPr/>
          </p:nvGrpSpPr>
          <p:grpSpPr bwMode="auto">
            <a:xfrm>
              <a:off x="6589485" y="5239657"/>
              <a:ext cx="1828801" cy="551543"/>
              <a:chOff x="1095829" y="5239657"/>
              <a:chExt cx="1828800" cy="714828"/>
            </a:xfrm>
          </p:grpSpPr>
          <p:cxnSp>
            <p:nvCxnSpPr>
              <p:cNvPr id="52" name="Connecteur droit 51"/>
              <p:cNvCxnSpPr/>
              <p:nvPr/>
            </p:nvCxnSpPr>
            <p:spPr>
              <a:xfrm>
                <a:off x="292462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096000"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1757" name="ZoneTexte 55"/>
          <p:cNvSpPr txBox="1">
            <a:spLocks noChangeArrowheads="1"/>
          </p:cNvSpPr>
          <p:nvPr/>
        </p:nvSpPr>
        <p:spPr bwMode="auto">
          <a:xfrm>
            <a:off x="5554663" y="3516313"/>
            <a:ext cx="274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58" name="ZoneTexte 56"/>
          <p:cNvSpPr txBox="1">
            <a:spLocks noChangeArrowheads="1"/>
          </p:cNvSpPr>
          <p:nvPr/>
        </p:nvSpPr>
        <p:spPr bwMode="auto">
          <a:xfrm>
            <a:off x="6164263" y="2511425"/>
            <a:ext cx="27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59" name="ZoneTexte 57"/>
          <p:cNvSpPr txBox="1">
            <a:spLocks noChangeArrowheads="1"/>
          </p:cNvSpPr>
          <p:nvPr/>
        </p:nvSpPr>
        <p:spPr bwMode="auto">
          <a:xfrm>
            <a:off x="3049588" y="3821113"/>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0" name="ZoneTexte 58"/>
          <p:cNvSpPr txBox="1">
            <a:spLocks noChangeArrowheads="1"/>
          </p:cNvSpPr>
          <p:nvPr/>
        </p:nvSpPr>
        <p:spPr bwMode="auto">
          <a:xfrm>
            <a:off x="3659188" y="3298825"/>
            <a:ext cx="363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1" name="ZoneTexte 59"/>
          <p:cNvSpPr txBox="1">
            <a:spLocks noChangeArrowheads="1"/>
          </p:cNvSpPr>
          <p:nvPr/>
        </p:nvSpPr>
        <p:spPr bwMode="auto">
          <a:xfrm>
            <a:off x="4279900" y="2784475"/>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2" name="ZoneTexte 60"/>
          <p:cNvSpPr txBox="1">
            <a:spLocks noChangeArrowheads="1"/>
          </p:cNvSpPr>
          <p:nvPr/>
        </p:nvSpPr>
        <p:spPr bwMode="auto">
          <a:xfrm>
            <a:off x="1254125" y="379888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3" name="ZoneTexte 61"/>
          <p:cNvSpPr txBox="1">
            <a:spLocks noChangeArrowheads="1"/>
          </p:cNvSpPr>
          <p:nvPr/>
        </p:nvSpPr>
        <p:spPr bwMode="auto">
          <a:xfrm>
            <a:off x="1819275" y="3657600"/>
            <a:ext cx="36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4" name="ZoneTexte 62"/>
          <p:cNvSpPr txBox="1">
            <a:spLocks noChangeArrowheads="1"/>
          </p:cNvSpPr>
          <p:nvPr/>
        </p:nvSpPr>
        <p:spPr bwMode="auto">
          <a:xfrm>
            <a:off x="2439988" y="2687638"/>
            <a:ext cx="363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31765" name="ZoneTexte 63"/>
          <p:cNvSpPr txBox="1">
            <a:spLocks noChangeArrowheads="1"/>
          </p:cNvSpPr>
          <p:nvPr/>
        </p:nvSpPr>
        <p:spPr bwMode="auto">
          <a:xfrm>
            <a:off x="1566863" y="5453063"/>
            <a:ext cx="89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5E4517"/>
                </a:solidFill>
              </a:rPr>
              <a:t>Dryness</a:t>
            </a:r>
          </a:p>
        </p:txBody>
      </p:sp>
      <p:sp>
        <p:nvSpPr>
          <p:cNvPr id="31766" name="ZoneTexte 64"/>
          <p:cNvSpPr txBox="1">
            <a:spLocks noChangeArrowheads="1"/>
          </p:cNvSpPr>
          <p:nvPr/>
        </p:nvSpPr>
        <p:spPr bwMode="auto">
          <a:xfrm>
            <a:off x="3478213" y="5453063"/>
            <a:ext cx="76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5E4517"/>
                </a:solidFill>
              </a:rPr>
              <a:t>Itching</a:t>
            </a:r>
          </a:p>
        </p:txBody>
      </p:sp>
      <p:sp>
        <p:nvSpPr>
          <p:cNvPr id="31767" name="ZoneTexte 65"/>
          <p:cNvSpPr txBox="1">
            <a:spLocks noChangeArrowheads="1"/>
          </p:cNvSpPr>
          <p:nvPr/>
        </p:nvSpPr>
        <p:spPr bwMode="auto">
          <a:xfrm>
            <a:off x="5248275" y="5453063"/>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5E4517"/>
                </a:solidFill>
              </a:rPr>
              <a:t>Scaling</a:t>
            </a:r>
          </a:p>
        </p:txBody>
      </p:sp>
      <p:sp>
        <p:nvSpPr>
          <p:cNvPr id="31768" name="ZoneTexte 66"/>
          <p:cNvSpPr txBox="1">
            <a:spLocks noChangeArrowheads="1"/>
          </p:cNvSpPr>
          <p:nvPr/>
        </p:nvSpPr>
        <p:spPr bwMode="auto">
          <a:xfrm>
            <a:off x="7019925" y="5453063"/>
            <a:ext cx="979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5E4517"/>
                </a:solidFill>
              </a:rPr>
              <a:t>Redness </a:t>
            </a:r>
          </a:p>
        </p:txBody>
      </p:sp>
      <p:sp>
        <p:nvSpPr>
          <p:cNvPr id="42" name="Arrondir un rectangle avec un coin diagonal 41"/>
          <p:cNvSpPr/>
          <p:nvPr/>
        </p:nvSpPr>
        <p:spPr>
          <a:xfrm>
            <a:off x="260124" y="5810850"/>
            <a:ext cx="6499904" cy="427208"/>
          </a:xfrm>
          <a:prstGeom prst="round2DiagRect">
            <a:avLst>
              <a:gd name="adj1" fmla="val 40794"/>
              <a:gd name="adj2" fmla="val 0"/>
            </a:avLst>
          </a:prstGeom>
          <a:ln/>
        </p:spPr>
        <p:style>
          <a:lnRef idx="0">
            <a:schemeClr val="accent3"/>
          </a:lnRef>
          <a:fillRef idx="3">
            <a:schemeClr val="accent3"/>
          </a:fillRef>
          <a:effectRef idx="3">
            <a:schemeClr val="accent3"/>
          </a:effectRef>
          <a:fontRef idx="minor">
            <a:schemeClr val="lt1"/>
          </a:fontRef>
        </p:style>
        <p:txBody>
          <a:bodyPr anchor="ctr">
            <a:spAutoFit/>
          </a:bodyPr>
          <a:lstStyle/>
          <a:p>
            <a:pPr algn="ctr">
              <a:lnSpc>
                <a:spcPct val="95000"/>
              </a:lnSpc>
              <a:defRPr/>
            </a:pPr>
            <a:r>
              <a:rPr lang="en-US" sz="1600" dirty="0">
                <a:solidFill>
                  <a:prstClr val="white"/>
                </a:solidFill>
                <a:latin typeface="Arial" pitchFamily="34" charset="0"/>
                <a:cs typeface="Arial" pitchFamily="34" charset="0"/>
              </a:rPr>
              <a:t>All parameters improved either significant* or highly significant**</a:t>
            </a:r>
          </a:p>
        </p:txBody>
      </p:sp>
      <p:sp>
        <p:nvSpPr>
          <p:cNvPr id="31772" name="ZoneTexte 68"/>
          <p:cNvSpPr txBox="1">
            <a:spLocks noChangeArrowheads="1"/>
          </p:cNvSpPr>
          <p:nvPr/>
        </p:nvSpPr>
        <p:spPr bwMode="auto">
          <a:xfrm>
            <a:off x="7394575" y="2822575"/>
            <a:ext cx="274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5E4517"/>
                </a:solidFill>
              </a:rPr>
              <a:t>*</a:t>
            </a:r>
          </a:p>
        </p:txBody>
      </p:sp>
      <p:sp>
        <p:nvSpPr>
          <p:cNvPr id="54" name="TextBox 53"/>
          <p:cNvSpPr txBox="1"/>
          <p:nvPr/>
        </p:nvSpPr>
        <p:spPr>
          <a:xfrm rot="16200000">
            <a:off x="-762422" y="3325189"/>
            <a:ext cx="2625399" cy="338554"/>
          </a:xfrm>
          <a:prstGeom prst="rect">
            <a:avLst/>
          </a:prstGeom>
          <a:noFill/>
        </p:spPr>
        <p:txBody>
          <a:bodyPr wrap="none" rtlCol="0">
            <a:spAutoFit/>
          </a:bodyPr>
          <a:lstStyle/>
          <a:p>
            <a:r>
              <a:rPr lang="en-US" sz="1600" b="1" dirty="0"/>
              <a:t>Percent Mean  Improvement</a:t>
            </a:r>
          </a:p>
        </p:txBody>
      </p:sp>
      <p:sp>
        <p:nvSpPr>
          <p:cNvPr id="56" name="TextBox 55"/>
          <p:cNvSpPr txBox="1"/>
          <p:nvPr/>
        </p:nvSpPr>
        <p:spPr>
          <a:xfrm>
            <a:off x="274140" y="6520934"/>
            <a:ext cx="2734979" cy="276999"/>
          </a:xfrm>
          <a:prstGeom prst="rect">
            <a:avLst/>
          </a:prstGeom>
          <a:noFill/>
        </p:spPr>
        <p:txBody>
          <a:bodyPr wrap="none" rtlCol="0">
            <a:spAutoFit/>
          </a:bodyPr>
          <a:lstStyle/>
          <a:p>
            <a:r>
              <a:rPr lang="en-US" sz="1200" dirty="0">
                <a:solidFill>
                  <a:srgbClr val="000000"/>
                </a:solidFill>
              </a:rPr>
              <a:t>Data on file. Johnson and Johnson, 2012.</a:t>
            </a:r>
          </a:p>
        </p:txBody>
      </p:sp>
    </p:spTree>
    <p:extLst>
      <p:ext uri="{BB962C8B-B14F-4D97-AF65-F5344CB8AC3E}">
        <p14:creationId xmlns:p14="http://schemas.microsoft.com/office/powerpoint/2010/main" val="397156462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slid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447800"/>
            <a:ext cx="8045738" cy="4714010"/>
          </a:xfrm>
          <a:prstGeom prst="rect">
            <a:avLst/>
          </a:prstGeom>
        </p:spPr>
      </p:pic>
      <p:sp>
        <p:nvSpPr>
          <p:cNvPr id="2" name="Title 1"/>
          <p:cNvSpPr>
            <a:spLocks noGrp="1"/>
          </p:cNvSpPr>
          <p:nvPr>
            <p:ph type="title"/>
          </p:nvPr>
        </p:nvSpPr>
        <p:spPr/>
        <p:txBody>
          <a:bodyPr/>
          <a:lstStyle/>
          <a:p>
            <a:r>
              <a:rPr lang="en-US" dirty="0"/>
              <a:t>Attributes of Colloidal Oats in Skin Care</a:t>
            </a:r>
          </a:p>
        </p:txBody>
      </p:sp>
      <p:sp>
        <p:nvSpPr>
          <p:cNvPr id="4" name="Oval 3"/>
          <p:cNvSpPr/>
          <p:nvPr/>
        </p:nvSpPr>
        <p:spPr>
          <a:xfrm>
            <a:off x="2895600" y="4267200"/>
            <a:ext cx="16002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791200" y="2667000"/>
            <a:ext cx="1600200" cy="914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81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normAutofit/>
          </a:bodyPr>
          <a:lstStyle/>
          <a:p>
            <a:pPr eaLnBrk="1" hangingPunct="1"/>
            <a:r>
              <a:rPr lang="en-GB" dirty="0"/>
              <a:t>And in Older Children and </a:t>
            </a:r>
            <a:br>
              <a:rPr lang="en-GB" dirty="0"/>
            </a:br>
            <a:r>
              <a:rPr lang="en-GB" dirty="0"/>
              <a:t>Adolescents</a:t>
            </a:r>
          </a:p>
        </p:txBody>
      </p:sp>
      <p:sp>
        <p:nvSpPr>
          <p:cNvPr id="32771" name="ZoneTexte 3"/>
          <p:cNvSpPr txBox="1">
            <a:spLocks noChangeArrowheads="1"/>
          </p:cNvSpPr>
          <p:nvPr/>
        </p:nvSpPr>
        <p:spPr bwMode="auto">
          <a:xfrm>
            <a:off x="546100" y="1235075"/>
            <a:ext cx="7964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buFontTx/>
              <a:buBlip>
                <a:blip r:embed="rId3"/>
              </a:buBlip>
            </a:pPr>
            <a:r>
              <a:rPr lang="en-US" dirty="0">
                <a:solidFill>
                  <a:srgbClr val="000000"/>
                </a:solidFill>
              </a:rPr>
              <a:t>Subjects from 6–20 years, visual assessment by dermatologist</a:t>
            </a:r>
          </a:p>
        </p:txBody>
      </p:sp>
      <p:graphicFrame>
        <p:nvGraphicFramePr>
          <p:cNvPr id="2" name="Graphique 1"/>
          <p:cNvGraphicFramePr>
            <a:graphicFrameLocks/>
          </p:cNvGraphicFramePr>
          <p:nvPr>
            <p:extLst>
              <p:ext uri="{D42A27DB-BD31-4B8C-83A1-F6EECF244321}">
                <p14:modId xmlns:p14="http://schemas.microsoft.com/office/powerpoint/2010/main" val="2013241003"/>
              </p:ext>
            </p:extLst>
          </p:nvPr>
        </p:nvGraphicFramePr>
        <p:xfrm>
          <a:off x="576263" y="1484313"/>
          <a:ext cx="7991475" cy="40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e 3"/>
          <p:cNvGrpSpPr>
            <a:grpSpLocks/>
          </p:cNvGrpSpPr>
          <p:nvPr/>
        </p:nvGrpSpPr>
        <p:grpSpPr bwMode="auto">
          <a:xfrm>
            <a:off x="1136650" y="5192713"/>
            <a:ext cx="1782763" cy="276225"/>
            <a:chOff x="1136791" y="5268685"/>
            <a:chExt cx="1782641" cy="276999"/>
          </a:xfrm>
        </p:grpSpPr>
        <p:sp>
          <p:nvSpPr>
            <p:cNvPr id="32817" name="ZoneTexte 2"/>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T4W</a:t>
              </a:r>
            </a:p>
          </p:txBody>
        </p:sp>
        <p:sp>
          <p:nvSpPr>
            <p:cNvPr id="32818" name="ZoneTexte 8"/>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T8W</a:t>
              </a:r>
            </a:p>
          </p:txBody>
        </p:sp>
        <p:sp>
          <p:nvSpPr>
            <p:cNvPr id="32819" name="ZoneTexte 10"/>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T12W</a:t>
              </a:r>
            </a:p>
          </p:txBody>
        </p:sp>
      </p:grpSp>
      <p:grpSp>
        <p:nvGrpSpPr>
          <p:cNvPr id="4" name="Groupe 11"/>
          <p:cNvGrpSpPr>
            <a:grpSpLocks/>
          </p:cNvGrpSpPr>
          <p:nvPr/>
        </p:nvGrpSpPr>
        <p:grpSpPr bwMode="auto">
          <a:xfrm>
            <a:off x="2954338" y="5192713"/>
            <a:ext cx="1782762" cy="276225"/>
            <a:chOff x="1136791" y="5268685"/>
            <a:chExt cx="1782641" cy="276999"/>
          </a:xfrm>
        </p:grpSpPr>
        <p:sp>
          <p:nvSpPr>
            <p:cNvPr id="32814" name="ZoneTexte 12"/>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T4W</a:t>
              </a:r>
            </a:p>
          </p:txBody>
        </p:sp>
        <p:sp>
          <p:nvSpPr>
            <p:cNvPr id="32815" name="ZoneTexte 13"/>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T8W</a:t>
              </a:r>
            </a:p>
          </p:txBody>
        </p:sp>
        <p:sp>
          <p:nvSpPr>
            <p:cNvPr id="32816" name="ZoneTexte 14"/>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T12W</a:t>
              </a:r>
            </a:p>
          </p:txBody>
        </p:sp>
      </p:grpSp>
      <p:grpSp>
        <p:nvGrpSpPr>
          <p:cNvPr id="5" name="Groupe 15"/>
          <p:cNvGrpSpPr>
            <a:grpSpLocks/>
          </p:cNvGrpSpPr>
          <p:nvPr/>
        </p:nvGrpSpPr>
        <p:grpSpPr bwMode="auto">
          <a:xfrm>
            <a:off x="4772025" y="5192713"/>
            <a:ext cx="1782763" cy="276225"/>
            <a:chOff x="1136791" y="5268685"/>
            <a:chExt cx="1782641" cy="276999"/>
          </a:xfrm>
        </p:grpSpPr>
        <p:sp>
          <p:nvSpPr>
            <p:cNvPr id="32811" name="ZoneTexte 16"/>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T4W</a:t>
              </a:r>
            </a:p>
          </p:txBody>
        </p:sp>
        <p:sp>
          <p:nvSpPr>
            <p:cNvPr id="32812" name="ZoneTexte 17"/>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T8W</a:t>
              </a:r>
            </a:p>
          </p:txBody>
        </p:sp>
        <p:sp>
          <p:nvSpPr>
            <p:cNvPr id="32813" name="ZoneTexte 18"/>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T12W</a:t>
              </a:r>
            </a:p>
          </p:txBody>
        </p:sp>
      </p:grpSp>
      <p:grpSp>
        <p:nvGrpSpPr>
          <p:cNvPr id="6" name="Groupe 19"/>
          <p:cNvGrpSpPr>
            <a:grpSpLocks/>
          </p:cNvGrpSpPr>
          <p:nvPr/>
        </p:nvGrpSpPr>
        <p:grpSpPr bwMode="auto">
          <a:xfrm>
            <a:off x="6634163" y="5192713"/>
            <a:ext cx="1782762" cy="276225"/>
            <a:chOff x="1136791" y="5268685"/>
            <a:chExt cx="1782641" cy="276999"/>
          </a:xfrm>
        </p:grpSpPr>
        <p:sp>
          <p:nvSpPr>
            <p:cNvPr id="32808" name="ZoneTexte 20"/>
            <p:cNvSpPr txBox="1">
              <a:spLocks noChangeArrowheads="1"/>
            </p:cNvSpPr>
            <p:nvPr/>
          </p:nvSpPr>
          <p:spPr bwMode="auto">
            <a:xfrm>
              <a:off x="11367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T4W</a:t>
              </a:r>
            </a:p>
          </p:txBody>
        </p:sp>
        <p:sp>
          <p:nvSpPr>
            <p:cNvPr id="32809" name="ZoneTexte 21"/>
            <p:cNvSpPr txBox="1">
              <a:spLocks noChangeArrowheads="1"/>
            </p:cNvSpPr>
            <p:nvPr/>
          </p:nvSpPr>
          <p:spPr bwMode="auto">
            <a:xfrm>
              <a:off x="1746391" y="5268685"/>
              <a:ext cx="51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T8W</a:t>
              </a:r>
            </a:p>
          </p:txBody>
        </p:sp>
        <p:sp>
          <p:nvSpPr>
            <p:cNvPr id="32810" name="ZoneTexte 22"/>
            <p:cNvSpPr txBox="1">
              <a:spLocks noChangeArrowheads="1"/>
            </p:cNvSpPr>
            <p:nvPr/>
          </p:nvSpPr>
          <p:spPr bwMode="auto">
            <a:xfrm>
              <a:off x="2324397" y="5268685"/>
              <a:ext cx="5950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200" b="1" dirty="0">
                  <a:solidFill>
                    <a:srgbClr val="000000"/>
                  </a:solidFill>
                </a:rPr>
                <a:t>T12W</a:t>
              </a:r>
            </a:p>
          </p:txBody>
        </p:sp>
      </p:grpSp>
      <p:sp>
        <p:nvSpPr>
          <p:cNvPr id="32777" name="ZoneTexte 38"/>
          <p:cNvSpPr txBox="1">
            <a:spLocks noChangeArrowheads="1"/>
          </p:cNvSpPr>
          <p:nvPr/>
        </p:nvSpPr>
        <p:spPr bwMode="auto">
          <a:xfrm>
            <a:off x="7981950" y="2225675"/>
            <a:ext cx="27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grpSp>
        <p:nvGrpSpPr>
          <p:cNvPr id="8" name="Groupe 40"/>
          <p:cNvGrpSpPr>
            <a:grpSpLocks/>
          </p:cNvGrpSpPr>
          <p:nvPr/>
        </p:nvGrpSpPr>
        <p:grpSpPr bwMode="auto">
          <a:xfrm>
            <a:off x="1095375" y="5164138"/>
            <a:ext cx="7323138" cy="503237"/>
            <a:chOff x="1095829" y="5239657"/>
            <a:chExt cx="7322457" cy="551543"/>
          </a:xfrm>
        </p:grpSpPr>
        <p:grpSp>
          <p:nvGrpSpPr>
            <p:cNvPr id="9" name="Groupe 39"/>
            <p:cNvGrpSpPr>
              <a:grpSpLocks/>
            </p:cNvGrpSpPr>
            <p:nvPr/>
          </p:nvGrpSpPr>
          <p:grpSpPr bwMode="auto">
            <a:xfrm>
              <a:off x="1095829" y="5239657"/>
              <a:ext cx="1828800" cy="551543"/>
              <a:chOff x="1095829" y="5239657"/>
              <a:chExt cx="1828800" cy="714828"/>
            </a:xfrm>
          </p:grpSpPr>
          <p:cxnSp>
            <p:nvCxnSpPr>
              <p:cNvPr id="7" name="Connecteur droit 6"/>
              <p:cNvCxnSpPr/>
              <p:nvPr/>
            </p:nvCxnSpPr>
            <p:spPr>
              <a:xfrm>
                <a:off x="292445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109582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e 44"/>
            <p:cNvGrpSpPr>
              <a:grpSpLocks/>
            </p:cNvGrpSpPr>
            <p:nvPr/>
          </p:nvGrpSpPr>
          <p:grpSpPr bwMode="auto">
            <a:xfrm>
              <a:off x="2924628" y="5239657"/>
              <a:ext cx="1836058" cy="551543"/>
              <a:chOff x="1095829" y="5239657"/>
              <a:chExt cx="1828800" cy="714828"/>
            </a:xfrm>
          </p:grpSpPr>
          <p:cxnSp>
            <p:nvCxnSpPr>
              <p:cNvPr id="46" name="Connecteur droit 45"/>
              <p:cNvCxnSpPr/>
              <p:nvPr/>
            </p:nvCxnSpPr>
            <p:spPr>
              <a:xfrm>
                <a:off x="2924968"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p:nvPr/>
            </p:nvCxnSpPr>
            <p:spPr>
              <a:xfrm>
                <a:off x="1095661"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Groupe 47"/>
            <p:cNvGrpSpPr>
              <a:grpSpLocks/>
            </p:cNvGrpSpPr>
            <p:nvPr/>
          </p:nvGrpSpPr>
          <p:grpSpPr bwMode="auto">
            <a:xfrm>
              <a:off x="4760685" y="5239657"/>
              <a:ext cx="1828801" cy="551543"/>
              <a:chOff x="1095829" y="5239657"/>
              <a:chExt cx="1828800" cy="714828"/>
            </a:xfrm>
          </p:grpSpPr>
          <p:cxnSp>
            <p:nvCxnSpPr>
              <p:cNvPr id="49" name="Connecteur droit 48"/>
              <p:cNvCxnSpPr/>
              <p:nvPr/>
            </p:nvCxnSpPr>
            <p:spPr>
              <a:xfrm>
                <a:off x="292479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p:nvPr/>
            </p:nvCxnSpPr>
            <p:spPr>
              <a:xfrm>
                <a:off x="1096170"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e 50"/>
            <p:cNvGrpSpPr>
              <a:grpSpLocks/>
            </p:cNvGrpSpPr>
            <p:nvPr/>
          </p:nvGrpSpPr>
          <p:grpSpPr bwMode="auto">
            <a:xfrm>
              <a:off x="6589485" y="5239657"/>
              <a:ext cx="1828801" cy="551543"/>
              <a:chOff x="1095829" y="5239657"/>
              <a:chExt cx="1828800" cy="714828"/>
            </a:xfrm>
          </p:grpSpPr>
          <p:cxnSp>
            <p:nvCxnSpPr>
              <p:cNvPr id="52" name="Connecteur droit 51"/>
              <p:cNvCxnSpPr/>
              <p:nvPr/>
            </p:nvCxnSpPr>
            <p:spPr>
              <a:xfrm>
                <a:off x="2924629"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096000" y="5239657"/>
                <a:ext cx="0" cy="7148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2779" name="ZoneTexte 55"/>
          <p:cNvSpPr txBox="1">
            <a:spLocks noChangeArrowheads="1"/>
          </p:cNvSpPr>
          <p:nvPr/>
        </p:nvSpPr>
        <p:spPr bwMode="auto">
          <a:xfrm>
            <a:off x="5554663" y="2638425"/>
            <a:ext cx="27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0" name="ZoneTexte 56"/>
          <p:cNvSpPr txBox="1">
            <a:spLocks noChangeArrowheads="1"/>
          </p:cNvSpPr>
          <p:nvPr/>
        </p:nvSpPr>
        <p:spPr bwMode="auto">
          <a:xfrm>
            <a:off x="6164263" y="2133600"/>
            <a:ext cx="27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1" name="ZoneTexte 57"/>
          <p:cNvSpPr txBox="1">
            <a:spLocks noChangeArrowheads="1"/>
          </p:cNvSpPr>
          <p:nvPr/>
        </p:nvSpPr>
        <p:spPr bwMode="auto">
          <a:xfrm>
            <a:off x="3094038" y="4065588"/>
            <a:ext cx="27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2" name="ZoneTexte 58"/>
          <p:cNvSpPr txBox="1">
            <a:spLocks noChangeArrowheads="1"/>
          </p:cNvSpPr>
          <p:nvPr/>
        </p:nvSpPr>
        <p:spPr bwMode="auto">
          <a:xfrm>
            <a:off x="3659188" y="2932113"/>
            <a:ext cx="363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3" name="ZoneTexte 59"/>
          <p:cNvSpPr txBox="1">
            <a:spLocks noChangeArrowheads="1"/>
          </p:cNvSpPr>
          <p:nvPr/>
        </p:nvSpPr>
        <p:spPr bwMode="auto">
          <a:xfrm>
            <a:off x="4279900" y="2260600"/>
            <a:ext cx="36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4" name="ZoneTexte 60"/>
          <p:cNvSpPr txBox="1">
            <a:spLocks noChangeArrowheads="1"/>
          </p:cNvSpPr>
          <p:nvPr/>
        </p:nvSpPr>
        <p:spPr bwMode="auto">
          <a:xfrm>
            <a:off x="1254125" y="440848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5" name="ZoneTexte 61"/>
          <p:cNvSpPr txBox="1">
            <a:spLocks noChangeArrowheads="1"/>
          </p:cNvSpPr>
          <p:nvPr/>
        </p:nvSpPr>
        <p:spPr bwMode="auto">
          <a:xfrm>
            <a:off x="1819275" y="3170238"/>
            <a:ext cx="36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6" name="ZoneTexte 62"/>
          <p:cNvSpPr txBox="1">
            <a:spLocks noChangeArrowheads="1"/>
          </p:cNvSpPr>
          <p:nvPr/>
        </p:nvSpPr>
        <p:spPr bwMode="auto">
          <a:xfrm>
            <a:off x="2439988" y="2235200"/>
            <a:ext cx="363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87" name="ZoneTexte 63"/>
          <p:cNvSpPr txBox="1">
            <a:spLocks noChangeArrowheads="1"/>
          </p:cNvSpPr>
          <p:nvPr/>
        </p:nvSpPr>
        <p:spPr bwMode="auto">
          <a:xfrm>
            <a:off x="1566863" y="5453063"/>
            <a:ext cx="8905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000000"/>
                </a:solidFill>
              </a:rPr>
              <a:t>Dryness</a:t>
            </a:r>
          </a:p>
        </p:txBody>
      </p:sp>
      <p:sp>
        <p:nvSpPr>
          <p:cNvPr id="32788" name="ZoneTexte 64"/>
          <p:cNvSpPr txBox="1">
            <a:spLocks noChangeArrowheads="1"/>
          </p:cNvSpPr>
          <p:nvPr/>
        </p:nvSpPr>
        <p:spPr bwMode="auto">
          <a:xfrm>
            <a:off x="3478213" y="5453063"/>
            <a:ext cx="769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000000"/>
                </a:solidFill>
              </a:rPr>
              <a:t>Itching</a:t>
            </a:r>
          </a:p>
        </p:txBody>
      </p:sp>
      <p:sp>
        <p:nvSpPr>
          <p:cNvPr id="32789" name="ZoneTexte 65"/>
          <p:cNvSpPr txBox="1">
            <a:spLocks noChangeArrowheads="1"/>
          </p:cNvSpPr>
          <p:nvPr/>
        </p:nvSpPr>
        <p:spPr bwMode="auto">
          <a:xfrm>
            <a:off x="5248275" y="5453063"/>
            <a:ext cx="820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000000"/>
                </a:solidFill>
              </a:rPr>
              <a:t>Scaling</a:t>
            </a:r>
          </a:p>
        </p:txBody>
      </p:sp>
      <p:sp>
        <p:nvSpPr>
          <p:cNvPr id="32790" name="ZoneTexte 66"/>
          <p:cNvSpPr txBox="1">
            <a:spLocks noChangeArrowheads="1"/>
          </p:cNvSpPr>
          <p:nvPr/>
        </p:nvSpPr>
        <p:spPr bwMode="auto">
          <a:xfrm>
            <a:off x="7019925" y="5453063"/>
            <a:ext cx="979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b="1" dirty="0">
                <a:solidFill>
                  <a:srgbClr val="000000"/>
                </a:solidFill>
              </a:rPr>
              <a:t>Redness </a:t>
            </a:r>
          </a:p>
        </p:txBody>
      </p:sp>
      <p:sp>
        <p:nvSpPr>
          <p:cNvPr id="32794" name="ZoneTexte 68"/>
          <p:cNvSpPr txBox="1">
            <a:spLocks noChangeArrowheads="1"/>
          </p:cNvSpPr>
          <p:nvPr/>
        </p:nvSpPr>
        <p:spPr bwMode="auto">
          <a:xfrm>
            <a:off x="7381875" y="3760788"/>
            <a:ext cx="274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b="1" dirty="0">
                <a:solidFill>
                  <a:srgbClr val="000000"/>
                </a:solidFill>
              </a:rPr>
              <a:t>*</a:t>
            </a:r>
          </a:p>
        </p:txBody>
      </p:sp>
      <p:sp>
        <p:nvSpPr>
          <p:cNvPr id="32795" name="Rectangle 5"/>
          <p:cNvSpPr>
            <a:spLocks noChangeArrowheads="1"/>
          </p:cNvSpPr>
          <p:nvPr/>
        </p:nvSpPr>
        <p:spPr bwMode="auto">
          <a:xfrm>
            <a:off x="2286000" y="1655763"/>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GB" sz="1600" b="1" dirty="0">
                <a:solidFill>
                  <a:srgbClr val="000000"/>
                </a:solidFill>
                <a:latin typeface="Arial" pitchFamily="34" charset="0"/>
              </a:rPr>
              <a:t>Percentage improvement compared with baseline visit (6–20 years old)</a:t>
            </a:r>
          </a:p>
        </p:txBody>
      </p:sp>
      <p:sp>
        <p:nvSpPr>
          <p:cNvPr id="51" name="Arrondir un rectangle avec un coin diagonal 13"/>
          <p:cNvSpPr/>
          <p:nvPr/>
        </p:nvSpPr>
        <p:spPr>
          <a:xfrm>
            <a:off x="119547" y="6010701"/>
            <a:ext cx="5949465" cy="427208"/>
          </a:xfrm>
          <a:prstGeom prst="round2DiagRect">
            <a:avLst>
              <a:gd name="adj1" fmla="val 40794"/>
              <a:gd name="adj2" fmla="val 0"/>
            </a:avLst>
          </a:prstGeom>
          <a:ln/>
        </p:spPr>
        <p:style>
          <a:lnRef idx="0">
            <a:schemeClr val="accent3"/>
          </a:lnRef>
          <a:fillRef idx="3">
            <a:schemeClr val="accent3"/>
          </a:fillRef>
          <a:effectRef idx="3">
            <a:schemeClr val="accent3"/>
          </a:effectRef>
          <a:fontRef idx="minor">
            <a:schemeClr val="lt1"/>
          </a:fontRef>
        </p:style>
        <p:txBody>
          <a:bodyPr wrap="square" anchor="ctr">
            <a:spAutoFit/>
          </a:bodyPr>
          <a:lstStyle/>
          <a:p>
            <a:pPr algn="ctr">
              <a:lnSpc>
                <a:spcPct val="95000"/>
              </a:lnSpc>
              <a:defRPr/>
            </a:pPr>
            <a:r>
              <a:rPr lang="en-US" sz="1600" dirty="0">
                <a:solidFill>
                  <a:prstClr val="white"/>
                </a:solidFill>
                <a:latin typeface="Arial" pitchFamily="34" charset="0"/>
                <a:cs typeface="Arial" pitchFamily="34" charset="0"/>
              </a:rPr>
              <a:t>*Significant improvement; **Highly significant improvement </a:t>
            </a:r>
          </a:p>
        </p:txBody>
      </p:sp>
      <p:sp>
        <p:nvSpPr>
          <p:cNvPr id="56" name="TextBox 55"/>
          <p:cNvSpPr txBox="1"/>
          <p:nvPr/>
        </p:nvSpPr>
        <p:spPr>
          <a:xfrm rot="16200000">
            <a:off x="-762422" y="3325189"/>
            <a:ext cx="2625399" cy="338554"/>
          </a:xfrm>
          <a:prstGeom prst="rect">
            <a:avLst/>
          </a:prstGeom>
          <a:noFill/>
        </p:spPr>
        <p:txBody>
          <a:bodyPr wrap="none" rtlCol="0">
            <a:spAutoFit/>
          </a:bodyPr>
          <a:lstStyle/>
          <a:p>
            <a:r>
              <a:rPr lang="en-US" sz="1600" b="1" dirty="0"/>
              <a:t>Percent Mean  Improvement</a:t>
            </a:r>
          </a:p>
        </p:txBody>
      </p:sp>
      <p:sp>
        <p:nvSpPr>
          <p:cNvPr id="55" name="TextBox 54"/>
          <p:cNvSpPr txBox="1"/>
          <p:nvPr/>
        </p:nvSpPr>
        <p:spPr>
          <a:xfrm>
            <a:off x="274140" y="6520934"/>
            <a:ext cx="2734979" cy="276999"/>
          </a:xfrm>
          <a:prstGeom prst="rect">
            <a:avLst/>
          </a:prstGeom>
          <a:noFill/>
        </p:spPr>
        <p:txBody>
          <a:bodyPr wrap="none" rtlCol="0">
            <a:spAutoFit/>
          </a:bodyPr>
          <a:lstStyle/>
          <a:p>
            <a:r>
              <a:rPr lang="en-US" sz="1200" dirty="0">
                <a:solidFill>
                  <a:srgbClr val="FF0000"/>
                </a:solidFill>
              </a:rPr>
              <a:t>Data on file. Johnson and Johnson, 2012.</a:t>
            </a:r>
          </a:p>
        </p:txBody>
      </p:sp>
    </p:spTree>
    <p:extLst>
      <p:ext uri="{BB962C8B-B14F-4D97-AF65-F5344CB8AC3E}">
        <p14:creationId xmlns:p14="http://schemas.microsoft.com/office/powerpoint/2010/main" val="54024327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Graphique 3"/>
          <p:cNvGraphicFramePr>
            <a:graphicFrameLocks/>
          </p:cNvGraphicFramePr>
          <p:nvPr>
            <p:extLst>
              <p:ext uri="{D42A27DB-BD31-4B8C-83A1-F6EECF244321}">
                <p14:modId xmlns:p14="http://schemas.microsoft.com/office/powerpoint/2010/main" val="1862454568"/>
              </p:ext>
            </p:extLst>
          </p:nvPr>
        </p:nvGraphicFramePr>
        <p:xfrm>
          <a:off x="579438" y="1797050"/>
          <a:ext cx="7985125" cy="399415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224588" y="0"/>
            <a:ext cx="1939925" cy="974725"/>
          </a:xfrm>
          <a:prstGeom prst="rect">
            <a:avLst/>
          </a:prstGeom>
          <a:solidFill>
            <a:srgbClr val="4A6D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Arial" pitchFamily="34" charset="0"/>
            </a:endParaRPr>
          </a:p>
        </p:txBody>
      </p:sp>
      <p:sp>
        <p:nvSpPr>
          <p:cNvPr id="35844" name="Titre 1"/>
          <p:cNvSpPr>
            <a:spLocks noGrp="1"/>
          </p:cNvSpPr>
          <p:nvPr>
            <p:ph type="title"/>
          </p:nvPr>
        </p:nvSpPr>
        <p:spPr/>
        <p:txBody>
          <a:bodyPr>
            <a:normAutofit/>
          </a:bodyPr>
          <a:lstStyle/>
          <a:p>
            <a:pPr eaLnBrk="1" hangingPunct="1"/>
            <a:r>
              <a:rPr lang="en-GB" dirty="0"/>
              <a:t>More than 80% of Patients in All Age </a:t>
            </a:r>
            <a:br>
              <a:rPr lang="en-GB" dirty="0"/>
            </a:br>
            <a:r>
              <a:rPr lang="en-GB" dirty="0"/>
              <a:t>Groups Saw Improvement in Their Skin Condition</a:t>
            </a:r>
          </a:p>
        </p:txBody>
      </p:sp>
      <p:cxnSp>
        <p:nvCxnSpPr>
          <p:cNvPr id="5" name="Connecteur droit 4"/>
          <p:cNvCxnSpPr/>
          <p:nvPr/>
        </p:nvCxnSpPr>
        <p:spPr>
          <a:xfrm flipV="1">
            <a:off x="6946900" y="1816100"/>
            <a:ext cx="3175" cy="3003550"/>
          </a:xfrm>
          <a:prstGeom prst="line">
            <a:avLst/>
          </a:prstGeom>
          <a:ln w="28575">
            <a:solidFill>
              <a:schemeClr val="tx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849" name="Rectangle 12"/>
          <p:cNvSpPr>
            <a:spLocks noChangeArrowheads="1"/>
          </p:cNvSpPr>
          <p:nvPr/>
        </p:nvSpPr>
        <p:spPr bwMode="auto">
          <a:xfrm>
            <a:off x="1779588" y="1239838"/>
            <a:ext cx="55848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1600" b="1" dirty="0">
                <a:solidFill>
                  <a:srgbClr val="000000"/>
                </a:solidFill>
                <a:latin typeface="Arial" pitchFamily="34" charset="0"/>
              </a:rPr>
              <a:t>Percentage of patients with improvement in skin condition at Week 12</a:t>
            </a:r>
          </a:p>
        </p:txBody>
      </p:sp>
      <p:sp>
        <p:nvSpPr>
          <p:cNvPr id="35850" name="Rectangle 4"/>
          <p:cNvSpPr>
            <a:spLocks noChangeArrowheads="1"/>
          </p:cNvSpPr>
          <p:nvPr/>
        </p:nvSpPr>
        <p:spPr bwMode="auto">
          <a:xfrm>
            <a:off x="2447925" y="6502400"/>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r" fontAlgn="base">
              <a:spcBef>
                <a:spcPct val="0"/>
              </a:spcBef>
              <a:spcAft>
                <a:spcPct val="0"/>
              </a:spcAft>
            </a:pPr>
            <a:r>
              <a:rPr lang="fr-FR" sz="1400" dirty="0">
                <a:solidFill>
                  <a:srgbClr val="000000"/>
                </a:solidFill>
                <a:latin typeface="Arial" pitchFamily="34" charset="0"/>
                <a:cs typeface="Arial" pitchFamily="34" charset="0"/>
              </a:rPr>
              <a:t>*</a:t>
            </a:r>
            <a:r>
              <a:rPr lang="en-US" sz="1400" dirty="0">
                <a:solidFill>
                  <a:srgbClr val="000000"/>
                </a:solidFill>
                <a:latin typeface="Arial" pitchFamily="34" charset="0"/>
                <a:cs typeface="Arial" pitchFamily="34" charset="0"/>
              </a:rPr>
              <a:t>*Assessment by parents for the very young</a:t>
            </a:r>
          </a:p>
        </p:txBody>
      </p:sp>
      <p:sp>
        <p:nvSpPr>
          <p:cNvPr id="10" name="TextBox 9"/>
          <p:cNvSpPr txBox="1"/>
          <p:nvPr/>
        </p:nvSpPr>
        <p:spPr>
          <a:xfrm>
            <a:off x="274140" y="6520934"/>
            <a:ext cx="2734979" cy="276999"/>
          </a:xfrm>
          <a:prstGeom prst="rect">
            <a:avLst/>
          </a:prstGeom>
          <a:noFill/>
        </p:spPr>
        <p:txBody>
          <a:bodyPr wrap="none" rtlCol="0">
            <a:spAutoFit/>
          </a:bodyPr>
          <a:lstStyle/>
          <a:p>
            <a:r>
              <a:rPr lang="en-US" sz="1200" dirty="0">
                <a:solidFill>
                  <a:srgbClr val="FF0000"/>
                </a:solidFill>
              </a:rPr>
              <a:t>Data on file. Johnson and Johnson, 2012.</a:t>
            </a:r>
          </a:p>
        </p:txBody>
      </p:sp>
    </p:spTree>
    <p:extLst>
      <p:ext uri="{BB962C8B-B14F-4D97-AF65-F5344CB8AC3E}">
        <p14:creationId xmlns:p14="http://schemas.microsoft.com/office/powerpoint/2010/main" val="379087491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Titre 1"/>
          <p:cNvSpPr>
            <a:spLocks noGrp="1"/>
          </p:cNvSpPr>
          <p:nvPr>
            <p:ph type="title"/>
          </p:nvPr>
        </p:nvSpPr>
        <p:spPr/>
        <p:txBody>
          <a:bodyPr>
            <a:normAutofit fontScale="90000"/>
          </a:bodyPr>
          <a:lstStyle/>
          <a:p>
            <a:pPr eaLnBrk="1" hangingPunct="1"/>
            <a:br>
              <a:rPr lang="en-GB" dirty="0"/>
            </a:br>
            <a:br>
              <a:rPr lang="en-GB" sz="3100" dirty="0"/>
            </a:br>
            <a:r>
              <a:rPr lang="en-GB" sz="3100" dirty="0"/>
              <a:t>Improvement in SCORAD (Week 12)</a:t>
            </a:r>
          </a:p>
        </p:txBody>
      </p:sp>
      <p:sp>
        <p:nvSpPr>
          <p:cNvPr id="3" name="Content Placeholder 2"/>
          <p:cNvSpPr>
            <a:spLocks noGrp="1"/>
          </p:cNvSpPr>
          <p:nvPr>
            <p:ph idx="1"/>
          </p:nvPr>
        </p:nvSpPr>
        <p:spPr/>
        <p:txBody>
          <a:bodyPr/>
          <a:lstStyle/>
          <a:p>
            <a:r>
              <a:rPr lang="en-US" dirty="0"/>
              <a:t>At Week 12, </a:t>
            </a:r>
            <a:r>
              <a:rPr lang="en-GB" sz="2400" dirty="0"/>
              <a:t>more than 90% of patients had </a:t>
            </a:r>
            <a:br>
              <a:rPr lang="en-GB" sz="2400" dirty="0"/>
            </a:br>
            <a:r>
              <a:rPr lang="en-GB" sz="2400" dirty="0"/>
              <a:t>improvement in SCORAD </a:t>
            </a:r>
            <a:r>
              <a:rPr lang="en-US" dirty="0"/>
              <a:t>scores</a:t>
            </a:r>
          </a:p>
          <a:p>
            <a:pPr lvl="1"/>
            <a:r>
              <a:rPr lang="en-US" dirty="0"/>
              <a:t>Overall, SCORAD scores improved by a mean of 48.4%</a:t>
            </a:r>
          </a:p>
          <a:p>
            <a:pPr lvl="1"/>
            <a:r>
              <a:rPr lang="en-US" dirty="0"/>
              <a:t>In infants and young children (≤5 years of age), the mean improvement in SCORAD scores was 37.1%</a:t>
            </a:r>
          </a:p>
          <a:p>
            <a:pPr lvl="1"/>
            <a:r>
              <a:rPr lang="en-US" dirty="0"/>
              <a:t>In children and adolescents (6–20 years of age), the mean improvement in SCORAD scores was 57.7%</a:t>
            </a:r>
          </a:p>
        </p:txBody>
      </p:sp>
      <p:sp>
        <p:nvSpPr>
          <p:cNvPr id="6" name="TextBox 5"/>
          <p:cNvSpPr txBox="1"/>
          <p:nvPr/>
        </p:nvSpPr>
        <p:spPr>
          <a:xfrm>
            <a:off x="274140" y="6520934"/>
            <a:ext cx="2734979" cy="276999"/>
          </a:xfrm>
          <a:prstGeom prst="rect">
            <a:avLst/>
          </a:prstGeom>
          <a:noFill/>
        </p:spPr>
        <p:txBody>
          <a:bodyPr wrap="none" rtlCol="0">
            <a:spAutoFit/>
          </a:bodyPr>
          <a:lstStyle/>
          <a:p>
            <a:r>
              <a:rPr lang="en-US" sz="1200" dirty="0">
                <a:solidFill>
                  <a:srgbClr val="FF0000"/>
                </a:solidFill>
              </a:rPr>
              <a:t>Data on file. Johnson and Johnson, 2012.</a:t>
            </a:r>
          </a:p>
        </p:txBody>
      </p:sp>
    </p:spTree>
    <p:extLst>
      <p:ext uri="{BB962C8B-B14F-4D97-AF65-F5344CB8AC3E}">
        <p14:creationId xmlns:p14="http://schemas.microsoft.com/office/powerpoint/2010/main" val="147124875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136525" y="0"/>
            <a:ext cx="6111875" cy="981075"/>
          </a:xfrm>
        </p:spPr>
        <p:txBody>
          <a:bodyPr/>
          <a:lstStyle/>
          <a:p>
            <a:pPr eaLnBrk="1" hangingPunct="1"/>
            <a:r>
              <a:rPr lang="en-US" dirty="0"/>
              <a:t>Colloidal Oatmeal Cream Effect on Corticosteroid use</a:t>
            </a:r>
          </a:p>
        </p:txBody>
      </p:sp>
      <p:sp>
        <p:nvSpPr>
          <p:cNvPr id="38915" name="Espace réservé du contenu 2"/>
          <p:cNvSpPr>
            <a:spLocks noGrp="1"/>
          </p:cNvSpPr>
          <p:nvPr>
            <p:ph idx="1"/>
          </p:nvPr>
        </p:nvSpPr>
        <p:spPr>
          <a:xfrm>
            <a:off x="244054" y="1371600"/>
            <a:ext cx="8899946" cy="4984750"/>
          </a:xfrm>
        </p:spPr>
        <p:txBody>
          <a:bodyPr/>
          <a:lstStyle/>
          <a:p>
            <a:pPr eaLnBrk="1" hangingPunct="1">
              <a:spcBef>
                <a:spcPts val="1200"/>
              </a:spcBef>
              <a:spcAft>
                <a:spcPts val="1200"/>
              </a:spcAft>
            </a:pPr>
            <a:r>
              <a:rPr lang="en-US" dirty="0"/>
              <a:t>As skin conditions improved with regular use of the colloidal oatmeal cream, subjects reported a decreased need for corticosteroid use.  </a:t>
            </a:r>
          </a:p>
          <a:p>
            <a:pPr eaLnBrk="1" hangingPunct="1">
              <a:spcBef>
                <a:spcPts val="1200"/>
              </a:spcBef>
              <a:spcAft>
                <a:spcPts val="1200"/>
              </a:spcAft>
            </a:pPr>
            <a:r>
              <a:rPr lang="en-US" dirty="0"/>
              <a:t>During the washout period, patients averaged 5.5 grams of corticoids</a:t>
            </a:r>
          </a:p>
          <a:p>
            <a:pPr eaLnBrk="1" hangingPunct="1">
              <a:spcBef>
                <a:spcPts val="1200"/>
              </a:spcBef>
              <a:spcAft>
                <a:spcPts val="1200"/>
              </a:spcAft>
            </a:pPr>
            <a:r>
              <a:rPr lang="en-US" dirty="0"/>
              <a:t>After 4 weeks of using colloidal oatmeal cream </a:t>
            </a:r>
          </a:p>
          <a:p>
            <a:pPr lvl="1" eaLnBrk="1" hangingPunct="1">
              <a:spcBef>
                <a:spcPts val="1200"/>
              </a:spcBef>
              <a:spcAft>
                <a:spcPts val="1200"/>
              </a:spcAft>
            </a:pPr>
            <a:r>
              <a:rPr lang="en-US" dirty="0"/>
              <a:t>Measured corticosteroid use declined by 39.4% (9.24 grams/patient)* </a:t>
            </a:r>
          </a:p>
          <a:p>
            <a:pPr lvl="1" eaLnBrk="1" hangingPunct="1">
              <a:spcBef>
                <a:spcPts val="1200"/>
              </a:spcBef>
              <a:spcAft>
                <a:spcPts val="1200"/>
              </a:spcAft>
            </a:pPr>
            <a:r>
              <a:rPr lang="en-US" dirty="0"/>
              <a:t>63% of patients felt that they used less corticoids/immunomodulators</a:t>
            </a:r>
            <a:r>
              <a:rPr lang="en-US" baseline="30000" dirty="0"/>
              <a:t>†.</a:t>
            </a:r>
            <a:r>
              <a:rPr lang="en-US" dirty="0"/>
              <a:t> </a:t>
            </a:r>
          </a:p>
        </p:txBody>
      </p:sp>
      <p:sp>
        <p:nvSpPr>
          <p:cNvPr id="38918" name="Rectangle 4"/>
          <p:cNvSpPr>
            <a:spLocks noChangeArrowheads="1"/>
          </p:cNvSpPr>
          <p:nvPr/>
        </p:nvSpPr>
        <p:spPr bwMode="auto">
          <a:xfrm>
            <a:off x="4787901" y="5496778"/>
            <a:ext cx="43560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pPr fontAlgn="base">
              <a:spcBef>
                <a:spcPct val="0"/>
              </a:spcBef>
              <a:spcAft>
                <a:spcPct val="0"/>
              </a:spcAft>
            </a:pPr>
            <a:r>
              <a:rPr lang="en-US" sz="1200" dirty="0">
                <a:latin typeface="Arial" pitchFamily="34" charset="0"/>
                <a:cs typeface="Arial" pitchFamily="34" charset="0"/>
              </a:rPr>
              <a:t>*N=19, based on subset of individuals using topical corticosteroids prior to study start.  Average use, 2.4 tubes over 12 week study period.</a:t>
            </a:r>
          </a:p>
          <a:p>
            <a:pPr fontAlgn="base">
              <a:spcBef>
                <a:spcPct val="0"/>
              </a:spcBef>
              <a:spcAft>
                <a:spcPct val="0"/>
              </a:spcAft>
            </a:pPr>
            <a:r>
              <a:rPr lang="en-US" sz="1200" baseline="30000" dirty="0">
                <a:latin typeface="Arial" pitchFamily="34" charset="0"/>
                <a:cs typeface="Arial" pitchFamily="34" charset="0"/>
              </a:rPr>
              <a:t>†</a:t>
            </a:r>
            <a:r>
              <a:rPr lang="en-US" sz="1200" dirty="0">
                <a:latin typeface="Arial" pitchFamily="34" charset="0"/>
                <a:cs typeface="Arial" pitchFamily="34" charset="0"/>
              </a:rPr>
              <a:t>Self assessment questionnaire.</a:t>
            </a:r>
          </a:p>
        </p:txBody>
      </p:sp>
      <p:sp>
        <p:nvSpPr>
          <p:cNvPr id="5" name="TextBox 4"/>
          <p:cNvSpPr txBox="1"/>
          <p:nvPr/>
        </p:nvSpPr>
        <p:spPr>
          <a:xfrm>
            <a:off x="274140" y="6520934"/>
            <a:ext cx="2734979" cy="276999"/>
          </a:xfrm>
          <a:prstGeom prst="rect">
            <a:avLst/>
          </a:prstGeom>
          <a:noFill/>
        </p:spPr>
        <p:txBody>
          <a:bodyPr wrap="none" rtlCol="0">
            <a:spAutoFit/>
          </a:bodyPr>
          <a:lstStyle/>
          <a:p>
            <a:r>
              <a:rPr lang="en-US" sz="1200" dirty="0">
                <a:solidFill>
                  <a:srgbClr val="FF0000"/>
                </a:solidFill>
              </a:rPr>
              <a:t>Data on file. Johnson and Johnson, 2012.</a:t>
            </a:r>
          </a:p>
        </p:txBody>
      </p:sp>
    </p:spTree>
    <p:extLst>
      <p:ext uri="{BB962C8B-B14F-4D97-AF65-F5344CB8AC3E}">
        <p14:creationId xmlns:p14="http://schemas.microsoft.com/office/powerpoint/2010/main" val="327681574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Safety</a:t>
            </a:r>
          </a:p>
        </p:txBody>
      </p:sp>
      <p:sp>
        <p:nvSpPr>
          <p:cNvPr id="3" name="Subtitle 2"/>
          <p:cNvSpPr>
            <a:spLocks noGrp="1"/>
          </p:cNvSpPr>
          <p:nvPr>
            <p:ph type="subTitle" idx="1"/>
          </p:nvPr>
        </p:nvSpPr>
        <p:spPr/>
        <p:txBody>
          <a:bodyPr/>
          <a:lstStyle/>
          <a:p>
            <a:r>
              <a:rPr lang="en-US" sz="3200" dirty="0"/>
              <a:t>Oat Sensitization</a:t>
            </a:r>
          </a:p>
        </p:txBody>
      </p:sp>
    </p:spTree>
    <p:extLst>
      <p:ext uri="{BB962C8B-B14F-4D97-AF65-F5344CB8AC3E}">
        <p14:creationId xmlns:p14="http://schemas.microsoft.com/office/powerpoint/2010/main" val="3777112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of Oat Sensitization</a:t>
            </a:r>
          </a:p>
        </p:txBody>
      </p:sp>
      <p:graphicFrame>
        <p:nvGraphicFramePr>
          <p:cNvPr id="3" name="Table 2"/>
          <p:cNvGraphicFramePr>
            <a:graphicFrameLocks noGrp="1"/>
          </p:cNvGraphicFramePr>
          <p:nvPr>
            <p:extLst>
              <p:ext uri="{D42A27DB-BD31-4B8C-83A1-F6EECF244321}">
                <p14:modId xmlns:p14="http://schemas.microsoft.com/office/powerpoint/2010/main" val="1838331768"/>
              </p:ext>
            </p:extLst>
          </p:nvPr>
        </p:nvGraphicFramePr>
        <p:xfrm>
          <a:off x="76200" y="1121228"/>
          <a:ext cx="8976043" cy="4358640"/>
        </p:xfrm>
        <a:graphic>
          <a:graphicData uri="http://schemas.openxmlformats.org/drawingml/2006/table">
            <a:tbl>
              <a:tblPr firstRow="1" bandRow="1">
                <a:tableStyleId>{69C7853C-536D-4A76-A0AE-DD22124D55A5}</a:tableStyleId>
              </a:tblPr>
              <a:tblGrid>
                <a:gridCol w="1203643">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396526">
                  <a:extLst>
                    <a:ext uri="{9D8B030D-6E8A-4147-A177-3AD203B41FA5}">
                      <a16:colId xmlns:a16="http://schemas.microsoft.com/office/drawing/2014/main" val="20005"/>
                    </a:ext>
                  </a:extLst>
                </a:gridCol>
                <a:gridCol w="2032474">
                  <a:extLst>
                    <a:ext uri="{9D8B030D-6E8A-4147-A177-3AD203B41FA5}">
                      <a16:colId xmlns:a16="http://schemas.microsoft.com/office/drawing/2014/main" val="20006"/>
                    </a:ext>
                  </a:extLst>
                </a:gridCol>
              </a:tblGrid>
              <a:tr h="304799">
                <a:tc>
                  <a:txBody>
                    <a:bodyPr/>
                    <a:lstStyle/>
                    <a:p>
                      <a:r>
                        <a:rPr lang="en-US" sz="1600" dirty="0"/>
                        <a:t>Study</a:t>
                      </a:r>
                    </a:p>
                  </a:txBody>
                  <a:tcPr/>
                </a:tc>
                <a:tc>
                  <a:txBody>
                    <a:bodyPr/>
                    <a:lstStyle/>
                    <a:p>
                      <a:r>
                        <a:rPr lang="en-US" sz="1600" dirty="0"/>
                        <a:t>N</a:t>
                      </a:r>
                    </a:p>
                  </a:txBody>
                  <a:tcPr/>
                </a:tc>
                <a:tc>
                  <a:txBody>
                    <a:bodyPr/>
                    <a:lstStyle/>
                    <a:p>
                      <a:r>
                        <a:rPr lang="en-US" sz="1600" dirty="0"/>
                        <a:t>Age</a:t>
                      </a:r>
                    </a:p>
                  </a:txBody>
                  <a:tcPr/>
                </a:tc>
                <a:tc>
                  <a:txBody>
                    <a:bodyPr/>
                    <a:lstStyle/>
                    <a:p>
                      <a:r>
                        <a:rPr lang="en-US" sz="1600" dirty="0"/>
                        <a:t>Design</a:t>
                      </a:r>
                    </a:p>
                  </a:txBody>
                  <a:tcPr/>
                </a:tc>
                <a:tc>
                  <a:txBody>
                    <a:bodyPr/>
                    <a:lstStyle/>
                    <a:p>
                      <a:r>
                        <a:rPr lang="en-US" sz="1600" dirty="0"/>
                        <a:t>Formulation </a:t>
                      </a:r>
                    </a:p>
                  </a:txBody>
                  <a:tcPr/>
                </a:tc>
                <a:tc>
                  <a:txBody>
                    <a:bodyPr/>
                    <a:lstStyle/>
                    <a:p>
                      <a:r>
                        <a:rPr lang="en-US" sz="1600" dirty="0"/>
                        <a:t>Tests</a:t>
                      </a:r>
                    </a:p>
                  </a:txBody>
                  <a:tcPr/>
                </a:tc>
                <a:tc>
                  <a:txBody>
                    <a:bodyPr/>
                    <a:lstStyle/>
                    <a:p>
                      <a:r>
                        <a:rPr lang="en-US" sz="1600" dirty="0"/>
                        <a:t>Results </a:t>
                      </a:r>
                    </a:p>
                  </a:txBody>
                  <a:tcPr/>
                </a:tc>
                <a:extLst>
                  <a:ext uri="{0D108BD9-81ED-4DB2-BD59-A6C34878D82A}">
                    <a16:rowId xmlns:a16="http://schemas.microsoft.com/office/drawing/2014/main" val="10000"/>
                  </a:ext>
                </a:extLst>
              </a:tr>
              <a:tr h="883919">
                <a:tc>
                  <a:txBody>
                    <a:bodyPr/>
                    <a:lstStyle/>
                    <a:p>
                      <a:r>
                        <a:rPr lang="en-US" sz="1200" dirty="0"/>
                        <a:t>Boussault, 2007</a:t>
                      </a:r>
                      <a:r>
                        <a:rPr lang="en-US" sz="1200" baseline="30000" dirty="0"/>
                        <a:t>1</a:t>
                      </a:r>
                      <a:endParaRPr lang="en-US" sz="1200" dirty="0"/>
                    </a:p>
                  </a:txBody>
                  <a:tcPr/>
                </a:tc>
                <a:tc>
                  <a:txBody>
                    <a:bodyPr/>
                    <a:lstStyle/>
                    <a:p>
                      <a:r>
                        <a:rPr lang="en-US" sz="1500" dirty="0"/>
                        <a:t>302</a:t>
                      </a:r>
                    </a:p>
                  </a:txBody>
                  <a:tcPr/>
                </a:tc>
                <a:tc>
                  <a:txBody>
                    <a:bodyPr/>
                    <a:lstStyle/>
                    <a:p>
                      <a:endParaRPr lang="en-US" sz="1500" dirty="0"/>
                    </a:p>
                  </a:txBody>
                  <a:tcPr/>
                </a:tc>
                <a:tc>
                  <a:txBody>
                    <a:bodyPr/>
                    <a:lstStyle/>
                    <a:p>
                      <a:r>
                        <a:rPr lang="en-US" sz="1500" dirty="0"/>
                        <a:t>Prospective</a:t>
                      </a:r>
                    </a:p>
                    <a:p>
                      <a:r>
                        <a:rPr lang="en-US" sz="1500" dirty="0"/>
                        <a:t>Open</a:t>
                      </a:r>
                      <a:r>
                        <a:rPr lang="en-US" sz="1500" baseline="0" dirty="0"/>
                        <a:t> </a:t>
                      </a:r>
                      <a:endParaRPr lang="en-US" sz="1500" dirty="0"/>
                    </a:p>
                  </a:txBody>
                  <a:tcPr/>
                </a:tc>
                <a:tc>
                  <a:txBody>
                    <a:bodyPr/>
                    <a:lstStyle/>
                    <a:p>
                      <a:r>
                        <a:rPr lang="en-US" sz="1500" dirty="0"/>
                        <a:t>Oat pollen</a:t>
                      </a:r>
                    </a:p>
                  </a:txBody>
                  <a:tcPr/>
                </a:tc>
                <a:tc>
                  <a:txBody>
                    <a:bodyPr/>
                    <a:lstStyle/>
                    <a:p>
                      <a:r>
                        <a:rPr lang="en-US" sz="1500" dirty="0"/>
                        <a:t>APT</a:t>
                      </a:r>
                    </a:p>
                    <a:p>
                      <a:r>
                        <a:rPr lang="en-US" sz="1500" dirty="0"/>
                        <a:t>SPT</a:t>
                      </a:r>
                    </a:p>
                    <a:p>
                      <a:r>
                        <a:rPr lang="en-US" sz="1500" dirty="0"/>
                        <a:t>OFC</a:t>
                      </a:r>
                    </a:p>
                    <a:p>
                      <a:r>
                        <a:rPr lang="en-US" sz="1500" dirty="0"/>
                        <a:t>ROAT</a:t>
                      </a:r>
                    </a:p>
                  </a:txBody>
                  <a:tcPr/>
                </a:tc>
                <a:tc>
                  <a:txBody>
                    <a:bodyPr/>
                    <a:lstStyle/>
                    <a:p>
                      <a:r>
                        <a:rPr lang="en-US" sz="1500" dirty="0"/>
                        <a:t>15% APT+</a:t>
                      </a:r>
                      <a:r>
                        <a:rPr lang="en-US" sz="1500" baseline="0" dirty="0"/>
                        <a:t> </a:t>
                      </a:r>
                    </a:p>
                    <a:p>
                      <a:r>
                        <a:rPr lang="en-US" sz="1500" baseline="0" dirty="0"/>
                        <a:t>19% SPT+</a:t>
                      </a:r>
                    </a:p>
                    <a:p>
                      <a:r>
                        <a:rPr lang="en-US" sz="1500" baseline="0" dirty="0"/>
                        <a:t>16% OFC+ </a:t>
                      </a:r>
                    </a:p>
                    <a:p>
                      <a:r>
                        <a:rPr lang="en-US" sz="1500" baseline="0" dirty="0"/>
                        <a:t>7/25 ROAT+</a:t>
                      </a:r>
                      <a:endParaRPr lang="en-US" sz="1500" dirty="0"/>
                    </a:p>
                  </a:txBody>
                  <a:tcPr/>
                </a:tc>
                <a:extLst>
                  <a:ext uri="{0D108BD9-81ED-4DB2-BD59-A6C34878D82A}">
                    <a16:rowId xmlns:a16="http://schemas.microsoft.com/office/drawing/2014/main" val="10001"/>
                  </a:ext>
                </a:extLst>
              </a:tr>
              <a:tr h="716279">
                <a:tc>
                  <a:txBody>
                    <a:bodyPr/>
                    <a:lstStyle/>
                    <a:p>
                      <a:r>
                        <a:rPr lang="en-US" sz="1200" dirty="0"/>
                        <a:t>Pigatto, 1997</a:t>
                      </a:r>
                      <a:r>
                        <a:rPr lang="en-US" sz="1200" baseline="30000" dirty="0"/>
                        <a:t>2</a:t>
                      </a:r>
                      <a:endParaRPr lang="en-US" sz="1200" dirty="0"/>
                    </a:p>
                  </a:txBody>
                  <a:tcPr/>
                </a:tc>
                <a:tc>
                  <a:txBody>
                    <a:bodyPr/>
                    <a:lstStyle/>
                    <a:p>
                      <a:r>
                        <a:rPr lang="en-US" sz="1500" dirty="0"/>
                        <a:t>42 (atopic)</a:t>
                      </a:r>
                    </a:p>
                    <a:p>
                      <a:r>
                        <a:rPr lang="en-US" sz="1500" dirty="0"/>
                        <a:t>22 (control)</a:t>
                      </a:r>
                    </a:p>
                  </a:txBody>
                  <a:tcPr/>
                </a:tc>
                <a:tc>
                  <a:txBody>
                    <a:bodyPr/>
                    <a:lstStyle/>
                    <a:p>
                      <a:r>
                        <a:rPr lang="en-US" sz="1500" dirty="0"/>
                        <a:t>Range: 6–24</a:t>
                      </a:r>
                      <a:r>
                        <a:rPr lang="en-US" sz="1500" baseline="0" dirty="0"/>
                        <a:t> months</a:t>
                      </a:r>
                      <a:endParaRPr lang="en-US" sz="1500" dirty="0"/>
                    </a:p>
                  </a:txBody>
                  <a:tcPr/>
                </a:tc>
                <a:tc>
                  <a:txBody>
                    <a:bodyPr/>
                    <a:lstStyle/>
                    <a:p>
                      <a:r>
                        <a:rPr lang="en-US" sz="1500" dirty="0"/>
                        <a:t>Double blind</a:t>
                      </a:r>
                    </a:p>
                    <a:p>
                      <a:r>
                        <a:rPr lang="en-US" sz="1500" dirty="0"/>
                        <a:t>Randomized</a:t>
                      </a:r>
                    </a:p>
                  </a:txBody>
                  <a:tcPr/>
                </a:tc>
                <a:tc>
                  <a:txBody>
                    <a:bodyPr/>
                    <a:lstStyle/>
                    <a:p>
                      <a:r>
                        <a:rPr lang="en-US" sz="1500" dirty="0"/>
                        <a:t>Colloidal oat extract </a:t>
                      </a:r>
                    </a:p>
                  </a:txBody>
                  <a:tcPr/>
                </a:tc>
                <a:tc>
                  <a:txBody>
                    <a:bodyPr/>
                    <a:lstStyle/>
                    <a:p>
                      <a:r>
                        <a:rPr lang="en-US" sz="1500" dirty="0"/>
                        <a:t>Topical</a:t>
                      </a:r>
                      <a:r>
                        <a:rPr lang="en-US" sz="1500" baseline="0" dirty="0"/>
                        <a:t> application</a:t>
                      </a:r>
                      <a:endParaRPr lang="en-US" sz="1500" dirty="0"/>
                    </a:p>
                  </a:txBody>
                  <a:tcPr/>
                </a:tc>
                <a:tc>
                  <a:txBody>
                    <a:bodyPr/>
                    <a:lstStyle/>
                    <a:p>
                      <a:r>
                        <a:rPr lang="en-US" sz="1500" dirty="0"/>
                        <a:t>No urticarial or contact allergy reactions</a:t>
                      </a:r>
                    </a:p>
                  </a:txBody>
                  <a:tcPr/>
                </a:tc>
                <a:extLst>
                  <a:ext uri="{0D108BD9-81ED-4DB2-BD59-A6C34878D82A}">
                    <a16:rowId xmlns:a16="http://schemas.microsoft.com/office/drawing/2014/main" val="10002"/>
                  </a:ext>
                </a:extLst>
              </a:tr>
              <a:tr h="853439">
                <a:tc>
                  <a:txBody>
                    <a:bodyPr/>
                    <a:lstStyle/>
                    <a:p>
                      <a:r>
                        <a:rPr lang="en-US" sz="1200" dirty="0"/>
                        <a:t>Grimalt,</a:t>
                      </a:r>
                      <a:r>
                        <a:rPr lang="en-US" sz="1200" baseline="0" dirty="0"/>
                        <a:t> 2007</a:t>
                      </a:r>
                      <a:r>
                        <a:rPr lang="en-US" sz="1200" baseline="30000" dirty="0"/>
                        <a:t>3</a:t>
                      </a:r>
                      <a:endParaRPr lang="en-US" sz="1200" dirty="0"/>
                    </a:p>
                  </a:txBody>
                  <a:tcPr/>
                </a:tc>
                <a:tc>
                  <a:txBody>
                    <a:bodyPr/>
                    <a:lstStyle/>
                    <a:p>
                      <a:r>
                        <a:rPr lang="en-US" sz="1500" dirty="0"/>
                        <a:t>173 (atopic)</a:t>
                      </a:r>
                    </a:p>
                  </a:txBody>
                  <a:tcPr/>
                </a:tc>
                <a:tc>
                  <a:txBody>
                    <a:bodyPr/>
                    <a:lstStyle/>
                    <a:p>
                      <a:r>
                        <a:rPr lang="en-US" sz="1500" dirty="0"/>
                        <a:t>&lt;12 months</a:t>
                      </a:r>
                    </a:p>
                  </a:txBody>
                  <a:tcPr/>
                </a:tc>
                <a:tc>
                  <a:txBody>
                    <a:bodyPr/>
                    <a:lstStyle/>
                    <a:p>
                      <a:r>
                        <a:rPr lang="en-US" sz="1500" dirty="0"/>
                        <a:t>Open label</a:t>
                      </a:r>
                    </a:p>
                    <a:p>
                      <a:r>
                        <a:rPr lang="en-US" sz="1500" dirty="0"/>
                        <a:t>6 weeks</a:t>
                      </a:r>
                    </a:p>
                    <a:p>
                      <a:endParaRPr lang="en-US" sz="1500" dirty="0"/>
                    </a:p>
                  </a:txBody>
                  <a:tcPr/>
                </a:tc>
                <a:tc>
                  <a:txBody>
                    <a:bodyPr/>
                    <a:lstStyle/>
                    <a:p>
                      <a:r>
                        <a:rPr lang="en-US" sz="1500" dirty="0"/>
                        <a:t>Oat-based emollient</a:t>
                      </a:r>
                    </a:p>
                  </a:txBody>
                  <a:tcPr/>
                </a:tc>
                <a:tc>
                  <a:txBody>
                    <a:bodyPr/>
                    <a:lstStyle/>
                    <a:p>
                      <a:r>
                        <a:rPr lang="en-US" sz="1500" dirty="0"/>
                        <a:t>Steroid-sparing effect</a:t>
                      </a:r>
                    </a:p>
                  </a:txBody>
                  <a:tcPr/>
                </a:tc>
                <a:tc>
                  <a:txBody>
                    <a:bodyPr/>
                    <a:lstStyle/>
                    <a:p>
                      <a:r>
                        <a:rPr lang="en-US" sz="1500" dirty="0"/>
                        <a:t>42% decrease in usage of moderate- and high-potency topical corticoids</a:t>
                      </a:r>
                    </a:p>
                  </a:txBody>
                  <a:tcPr/>
                </a:tc>
                <a:extLst>
                  <a:ext uri="{0D108BD9-81ED-4DB2-BD59-A6C34878D82A}">
                    <a16:rowId xmlns:a16="http://schemas.microsoft.com/office/drawing/2014/main" val="10003"/>
                  </a:ext>
                </a:extLst>
              </a:tr>
              <a:tr h="1142999">
                <a:tc>
                  <a:txBody>
                    <a:bodyPr/>
                    <a:lstStyle/>
                    <a:p>
                      <a:r>
                        <a:rPr lang="en-US" sz="1200" dirty="0"/>
                        <a:t>Goujon, 2009</a:t>
                      </a:r>
                      <a:r>
                        <a:rPr lang="en-US" sz="1200" baseline="30000" dirty="0"/>
                        <a:t>4</a:t>
                      </a:r>
                      <a:endParaRPr lang="en-US" sz="1200" dirty="0"/>
                    </a:p>
                  </a:txBody>
                  <a:tcPr/>
                </a:tc>
                <a:tc>
                  <a:txBody>
                    <a:bodyPr/>
                    <a:lstStyle/>
                    <a:p>
                      <a:r>
                        <a:rPr lang="en-US" sz="1500" dirty="0"/>
                        <a:t>12 (atopic)</a:t>
                      </a:r>
                    </a:p>
                  </a:txBody>
                  <a:tcPr/>
                </a:tc>
                <a:tc>
                  <a:txBody>
                    <a:bodyPr/>
                    <a:lstStyle/>
                    <a:p>
                      <a:r>
                        <a:rPr lang="en-US" sz="1500" dirty="0"/>
                        <a:t>Adults </a:t>
                      </a:r>
                    </a:p>
                  </a:txBody>
                  <a:tcPr/>
                </a:tc>
                <a:tc>
                  <a:txBody>
                    <a:bodyPr/>
                    <a:lstStyle/>
                    <a:p>
                      <a:r>
                        <a:rPr lang="en-US" sz="1500" dirty="0"/>
                        <a:t>Open label</a:t>
                      </a:r>
                    </a:p>
                    <a:p>
                      <a:r>
                        <a:rPr lang="en-US" sz="1500" dirty="0"/>
                        <a:t>45 days</a:t>
                      </a:r>
                    </a:p>
                  </a:txBody>
                  <a:tcPr/>
                </a:tc>
                <a:tc>
                  <a:txBody>
                    <a:bodyPr/>
                    <a:lstStyle/>
                    <a:p>
                      <a:r>
                        <a:rPr lang="en-US" sz="1500" dirty="0"/>
                        <a:t>Oat-containing cosmetics and oat extracts</a:t>
                      </a:r>
                    </a:p>
                  </a:txBody>
                  <a:tcPr/>
                </a:tc>
                <a:tc>
                  <a:txBody>
                    <a:bodyPr/>
                    <a:lstStyle/>
                    <a:p>
                      <a:r>
                        <a:rPr lang="en-US" sz="1500" dirty="0"/>
                        <a:t>APT</a:t>
                      </a:r>
                    </a:p>
                    <a:p>
                      <a:r>
                        <a:rPr lang="en-US" sz="1500" dirty="0"/>
                        <a:t>SPT</a:t>
                      </a:r>
                    </a:p>
                    <a:p>
                      <a:r>
                        <a:rPr lang="en-US" sz="1500" dirty="0"/>
                        <a:t>RMA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t>No immediate or delayed</a:t>
                      </a:r>
                      <a:r>
                        <a:rPr lang="en-US" sz="1500" baseline="0" dirty="0"/>
                        <a:t> reactions</a:t>
                      </a:r>
                      <a:endParaRPr lang="en-US" sz="1500" dirty="0"/>
                    </a:p>
                    <a:p>
                      <a:endParaRPr lang="en-US" sz="1500" dirty="0"/>
                    </a:p>
                  </a:txBody>
                  <a:tcPr/>
                </a:tc>
                <a:extLst>
                  <a:ext uri="{0D108BD9-81ED-4DB2-BD59-A6C34878D82A}">
                    <a16:rowId xmlns:a16="http://schemas.microsoft.com/office/drawing/2014/main" val="10004"/>
                  </a:ext>
                </a:extLst>
              </a:tr>
            </a:tbl>
          </a:graphicData>
        </a:graphic>
      </p:graphicFrame>
      <p:sp>
        <p:nvSpPr>
          <p:cNvPr id="4" name="TextBox 3"/>
          <p:cNvSpPr txBox="1"/>
          <p:nvPr/>
        </p:nvSpPr>
        <p:spPr>
          <a:xfrm>
            <a:off x="152400" y="5410200"/>
            <a:ext cx="7315200" cy="1815882"/>
          </a:xfrm>
          <a:prstGeom prst="rect">
            <a:avLst/>
          </a:prstGeom>
          <a:noFill/>
        </p:spPr>
        <p:txBody>
          <a:bodyPr wrap="square" rtlCol="0">
            <a:spAutoFit/>
          </a:bodyPr>
          <a:lstStyle/>
          <a:p>
            <a:r>
              <a:rPr lang="en-US" sz="1400" dirty="0"/>
              <a:t>APT=atopy patch testing; OFC=oral food challenge; RMA-repeated and maximized applications; ROAT-repeated open application test; SPT=skin prick test.</a:t>
            </a:r>
          </a:p>
          <a:p>
            <a:pPr marL="119063" indent="-119063">
              <a:buAutoNum type="arabicPeriod"/>
            </a:pPr>
            <a:r>
              <a:rPr lang="en-US" sz="1400" dirty="0">
                <a:ea typeface="ＭＳ Ｐゴシック" pitchFamily="34" charset="-128"/>
              </a:rPr>
              <a:t>Boussault P, et al. </a:t>
            </a:r>
            <a:r>
              <a:rPr lang="en-US" sz="1400" i="1" dirty="0">
                <a:ea typeface="ＭＳ Ｐゴシック" pitchFamily="34" charset="-128"/>
              </a:rPr>
              <a:t>Allergy</a:t>
            </a:r>
            <a:r>
              <a:rPr lang="en-US" sz="1400" dirty="0">
                <a:ea typeface="ＭＳ Ｐゴシック" pitchFamily="34" charset="-128"/>
              </a:rPr>
              <a:t>. 2007;62(11):1251-1257.</a:t>
            </a:r>
          </a:p>
          <a:p>
            <a:pPr marL="115888" indent="-115888">
              <a:buFont typeface="+mj-lt"/>
              <a:buAutoNum type="arabicPeriod"/>
            </a:pPr>
            <a:r>
              <a:rPr lang="en-US" sz="1400" dirty="0"/>
              <a:t>Pigatto P, et al. </a:t>
            </a:r>
            <a:r>
              <a:rPr lang="en-US" sz="1400" i="1" dirty="0"/>
              <a:t>Am J Contact Dermat</a:t>
            </a:r>
            <a:r>
              <a:rPr lang="en-US" sz="1400" dirty="0"/>
              <a:t>. 1997;8(4):207-209.</a:t>
            </a:r>
          </a:p>
          <a:p>
            <a:pPr marL="115888" indent="-115888">
              <a:buFont typeface="+mj-lt"/>
              <a:buAutoNum type="arabicPeriod"/>
            </a:pPr>
            <a:r>
              <a:rPr lang="en-US" sz="1400" dirty="0"/>
              <a:t>Grimalt R, et al. </a:t>
            </a:r>
            <a:r>
              <a:rPr lang="en-US" sz="1400" i="1" dirty="0"/>
              <a:t>Dermatology</a:t>
            </a:r>
            <a:r>
              <a:rPr lang="en-US" sz="1400" dirty="0"/>
              <a:t>. 2007;214(1):61-67.</a:t>
            </a:r>
          </a:p>
          <a:p>
            <a:pPr marL="115888" indent="-115888">
              <a:buFont typeface="+mj-lt"/>
              <a:buAutoNum type="arabicPeriod"/>
            </a:pPr>
            <a:r>
              <a:rPr lang="en-US" sz="1400" dirty="0"/>
              <a:t>Goujon C, et al. </a:t>
            </a:r>
            <a:r>
              <a:rPr lang="en-US" sz="1400" i="1" dirty="0"/>
              <a:t>Dermatology</a:t>
            </a:r>
            <a:r>
              <a:rPr lang="en-US" sz="1400" dirty="0"/>
              <a:t>. 2009;218(4):327-333.</a:t>
            </a:r>
          </a:p>
          <a:p>
            <a:pPr marL="342900" indent="-342900">
              <a:buAutoNum type="arabicPeriod"/>
            </a:pPr>
            <a:endParaRPr lang="en-US" sz="1400" dirty="0">
              <a:ea typeface="ＭＳ Ｐゴシック" pitchFamily="34" charset="-128"/>
            </a:endParaRPr>
          </a:p>
          <a:p>
            <a:endParaRPr lang="en-US" sz="1400" dirty="0"/>
          </a:p>
        </p:txBody>
      </p:sp>
    </p:spTree>
    <p:extLst>
      <p:ext uri="{BB962C8B-B14F-4D97-AF65-F5344CB8AC3E}">
        <p14:creationId xmlns:p14="http://schemas.microsoft.com/office/powerpoint/2010/main" val="4016750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a:t>Conclusions on Topical Oat Safety</a:t>
            </a:r>
          </a:p>
        </p:txBody>
      </p:sp>
      <p:sp>
        <p:nvSpPr>
          <p:cNvPr id="3" name="Content Placeholder 2"/>
          <p:cNvSpPr>
            <a:spLocks noGrp="1"/>
          </p:cNvSpPr>
          <p:nvPr>
            <p:ph idx="1"/>
          </p:nvPr>
        </p:nvSpPr>
        <p:spPr/>
        <p:txBody>
          <a:bodyPr/>
          <a:lstStyle/>
          <a:p>
            <a:r>
              <a:rPr lang="en-US" dirty="0"/>
              <a:t>While  some foods may trigger disease flares in atopics,  more so in infants, it is not a common occurrence</a:t>
            </a:r>
          </a:p>
          <a:p>
            <a:r>
              <a:rPr lang="en-US" dirty="0"/>
              <a:t>When foods do cause flares, oats have not been reported as common offenders</a:t>
            </a:r>
          </a:p>
          <a:p>
            <a:r>
              <a:rPr lang="en-US" dirty="0"/>
              <a:t>The majority of studies of topical oat-based products, either in atopics or non atopics, show no propensity toward adverse events</a:t>
            </a:r>
          </a:p>
          <a:p>
            <a:r>
              <a:rPr lang="en-US" dirty="0"/>
              <a:t>While rare cases of clinically important oat allergy may exist, oat-based products are safe and effective in the treatment of the vast majority of individuals</a:t>
            </a:r>
          </a:p>
        </p:txBody>
      </p:sp>
    </p:spTree>
    <p:extLst>
      <p:ext uri="{BB962C8B-B14F-4D97-AF65-F5344CB8AC3E}">
        <p14:creationId xmlns:p14="http://schemas.microsoft.com/office/powerpoint/2010/main" val="2669304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1800" dirty="0"/>
              <a:t>Colloidal oatmeal is acknowledged by the Food and Drug Administration (FDA) as a safe and effective skin protectant</a:t>
            </a:r>
          </a:p>
          <a:p>
            <a:r>
              <a:rPr lang="en-US" sz="1800" dirty="0"/>
              <a:t>The efficacy of colloidal oatmeal for soothing a range of dermatoses has been established for approximately 50 years </a:t>
            </a:r>
          </a:p>
          <a:p>
            <a:r>
              <a:rPr lang="en-US" sz="1800" dirty="0"/>
              <a:t>Much of the recognized benefit of oats are a result of strong skin </a:t>
            </a:r>
            <a:r>
              <a:rPr lang="en-US" sz="1800" dirty="0" err="1"/>
              <a:t>protectant</a:t>
            </a:r>
            <a:r>
              <a:rPr lang="en-US" sz="1800" dirty="0"/>
              <a:t> benefits and from its phenolic components, especially avenanthramides </a:t>
            </a:r>
          </a:p>
          <a:p>
            <a:r>
              <a:rPr lang="en-US" sz="1800" dirty="0"/>
              <a:t>Oats also contain a mixture of lipids, including phospholipids that are also found in the outer bilayer of the skin</a:t>
            </a:r>
          </a:p>
          <a:p>
            <a:pPr lvl="1"/>
            <a:r>
              <a:rPr lang="en-US" sz="1600" dirty="0"/>
              <a:t>Whole oat oil reduces TEWL by as much as 56%</a:t>
            </a:r>
          </a:p>
          <a:p>
            <a:r>
              <a:rPr lang="en-US" sz="1800" dirty="0"/>
              <a:t>The majority of studies of topical oat-based products, either in atopics or nonatopics, show no propensity toward adverse events</a:t>
            </a:r>
          </a:p>
          <a:p>
            <a:endParaRPr lang="en-US" sz="1800" dirty="0"/>
          </a:p>
        </p:txBody>
      </p:sp>
    </p:spTree>
    <p:extLst>
      <p:ext uri="{BB962C8B-B14F-4D97-AF65-F5344CB8AC3E}">
        <p14:creationId xmlns:p14="http://schemas.microsoft.com/office/powerpoint/2010/main" val="241492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95600"/>
            <a:ext cx="7772400" cy="1362075"/>
          </a:xfrm>
        </p:spPr>
        <p:txBody>
          <a:bodyPr/>
          <a:lstStyle/>
          <a:p>
            <a:r>
              <a:rPr lang="en-US" sz="2800" dirty="0">
                <a:solidFill>
                  <a:schemeClr val="tx1"/>
                </a:solidFill>
              </a:rPr>
              <a:t>avenanthramides</a:t>
            </a:r>
          </a:p>
        </p:txBody>
      </p:sp>
      <p:sp>
        <p:nvSpPr>
          <p:cNvPr id="2" name="Text Placeholder 1"/>
          <p:cNvSpPr>
            <a:spLocks noGrp="1"/>
          </p:cNvSpPr>
          <p:nvPr>
            <p:ph type="body" idx="1"/>
          </p:nvPr>
        </p:nvSpPr>
        <p:spPr>
          <a:xfrm>
            <a:off x="533400" y="4876800"/>
            <a:ext cx="7772400" cy="1500187"/>
          </a:xfrm>
        </p:spPr>
        <p:txBody>
          <a:bodyPr/>
          <a:lstStyle/>
          <a:p>
            <a:endParaRPr lang="en-US" dirty="0"/>
          </a:p>
        </p:txBody>
      </p:sp>
    </p:spTree>
    <p:extLst>
      <p:ext uri="{BB962C8B-B14F-4D97-AF65-F5344CB8AC3E}">
        <p14:creationId xmlns:p14="http://schemas.microsoft.com/office/powerpoint/2010/main" val="348275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12737" y="-76200"/>
            <a:ext cx="7772400" cy="1143001"/>
          </a:xfrm>
        </p:spPr>
        <p:txBody>
          <a:bodyPr/>
          <a:lstStyle/>
          <a:p>
            <a:pPr eaLnBrk="1" hangingPunct="1"/>
            <a:r>
              <a:rPr lang="en-US" dirty="0"/>
              <a:t>Active Phytochemicals in Oats</a:t>
            </a:r>
          </a:p>
        </p:txBody>
      </p:sp>
      <p:sp>
        <p:nvSpPr>
          <p:cNvPr id="5125" name="Text Box 6"/>
          <p:cNvSpPr txBox="1">
            <a:spLocks noChangeArrowheads="1"/>
          </p:cNvSpPr>
          <p:nvPr/>
        </p:nvSpPr>
        <p:spPr bwMode="auto">
          <a:xfrm>
            <a:off x="219075" y="6369050"/>
            <a:ext cx="304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aseline="-25000">
                <a:solidFill>
                  <a:schemeClr val="tx1"/>
                </a:solidFill>
                <a:latin typeface="Arial" charset="0"/>
              </a:defRPr>
            </a:lvl1pPr>
            <a:lvl2pPr marL="742950" indent="-285750">
              <a:defRPr baseline="-25000">
                <a:solidFill>
                  <a:schemeClr val="tx1"/>
                </a:solidFill>
                <a:latin typeface="Arial" charset="0"/>
              </a:defRPr>
            </a:lvl2pPr>
            <a:lvl3pPr marL="1143000" indent="-228600">
              <a:defRPr baseline="-25000">
                <a:solidFill>
                  <a:schemeClr val="tx1"/>
                </a:solidFill>
                <a:latin typeface="Arial" charset="0"/>
              </a:defRPr>
            </a:lvl3pPr>
            <a:lvl4pPr marL="1600200" indent="-228600">
              <a:defRPr baseline="-25000">
                <a:solidFill>
                  <a:schemeClr val="tx1"/>
                </a:solidFill>
                <a:latin typeface="Arial" charset="0"/>
              </a:defRPr>
            </a:lvl4pPr>
            <a:lvl5pPr marL="2057400" indent="-22860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eaLnBrk="1" hangingPunct="1">
              <a:spcBef>
                <a:spcPct val="30000"/>
              </a:spcBef>
            </a:pPr>
            <a:r>
              <a:rPr lang="en-US" sz="1000" baseline="0" dirty="0">
                <a:ea typeface="ヒラギノ角ゴ Pro W3" pitchFamily="-64" charset="-128"/>
              </a:rPr>
              <a:t>Eichenfield LF, et al. </a:t>
            </a:r>
            <a:r>
              <a:rPr lang="en-US" sz="1000" i="1" baseline="0" dirty="0">
                <a:ea typeface="ヒラギノ角ゴ Pro W3" pitchFamily="-64" charset="-128"/>
              </a:rPr>
              <a:t>Cutis</a:t>
            </a:r>
            <a:r>
              <a:rPr lang="en-US" sz="1000" baseline="0" dirty="0">
                <a:ea typeface="ヒラギノ角ゴ Pro W3" pitchFamily="-64" charset="-128"/>
              </a:rPr>
              <a:t>. 2007;80(6 suppl):2-16. </a:t>
            </a:r>
          </a:p>
          <a:p>
            <a:endParaRPr lang="en-US" sz="1000" i="1" baseline="0" dirty="0">
              <a:ea typeface="ヒラギノ角ゴ Pro W3" pitchFamily="-64" charset="-128"/>
            </a:endParaRPr>
          </a:p>
        </p:txBody>
      </p:sp>
      <p:sp>
        <p:nvSpPr>
          <p:cNvPr id="6" name="Rectangle 5"/>
          <p:cNvSpPr>
            <a:spLocks noChangeArrowheads="1"/>
          </p:cNvSpPr>
          <p:nvPr/>
        </p:nvSpPr>
        <p:spPr bwMode="auto">
          <a:xfrm>
            <a:off x="4558846" y="2362200"/>
            <a:ext cx="1905000" cy="3543754"/>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1" baseline="0" dirty="0">
              <a:ea typeface="ヒラギノ角ゴ Pro W3" pitchFamily="-64" charset="-128"/>
            </a:endParaRPr>
          </a:p>
        </p:txBody>
      </p:sp>
      <p:sp>
        <p:nvSpPr>
          <p:cNvPr id="7" name="Rectangle 6"/>
          <p:cNvSpPr>
            <a:spLocks noChangeArrowheads="1"/>
          </p:cNvSpPr>
          <p:nvPr/>
        </p:nvSpPr>
        <p:spPr bwMode="auto">
          <a:xfrm>
            <a:off x="1955800" y="1430565"/>
            <a:ext cx="2603046" cy="44862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1" baseline="0" dirty="0">
              <a:ea typeface="ヒラギノ角ゴ Pro W3" pitchFamily="-64" charset="-128"/>
            </a:endParaRPr>
          </a:p>
        </p:txBody>
      </p:sp>
      <p:sp>
        <p:nvSpPr>
          <p:cNvPr id="8" name="Rectangle 7"/>
          <p:cNvSpPr>
            <a:spLocks noChangeArrowheads="1"/>
          </p:cNvSpPr>
          <p:nvPr/>
        </p:nvSpPr>
        <p:spPr bwMode="auto">
          <a:xfrm>
            <a:off x="4572000" y="1441451"/>
            <a:ext cx="1905000" cy="920749"/>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i="1" baseline="0" dirty="0">
              <a:ea typeface="ヒラギノ角ゴ Pro W3" pitchFamily="-64" charset="-128"/>
            </a:endParaRPr>
          </a:p>
        </p:txBody>
      </p:sp>
      <p:pic>
        <p:nvPicPr>
          <p:cNvPr id="2" name="Picture 1" descr="slide5.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447800"/>
            <a:ext cx="4495800" cy="4495800"/>
          </a:xfrm>
          <a:prstGeom prst="rect">
            <a:avLst/>
          </a:prstGeom>
        </p:spPr>
      </p:pic>
    </p:spTree>
    <p:extLst>
      <p:ext uri="{BB962C8B-B14F-4D97-AF65-F5344CB8AC3E}">
        <p14:creationId xmlns:p14="http://schemas.microsoft.com/office/powerpoint/2010/main" val="228484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36524" y="36576"/>
            <a:ext cx="9007475" cy="981075"/>
          </a:xfrm>
        </p:spPr>
        <p:txBody>
          <a:bodyPr/>
          <a:lstStyle/>
          <a:p>
            <a:pPr>
              <a:lnSpc>
                <a:spcPct val="90000"/>
              </a:lnSpc>
            </a:pPr>
            <a:br>
              <a:rPr lang="en-US" sz="2400" noProof="0" dirty="0"/>
            </a:br>
            <a:br>
              <a:rPr lang="en-US" sz="2400" noProof="0" dirty="0"/>
            </a:br>
            <a:br>
              <a:rPr lang="en-US" sz="2400" noProof="0" dirty="0"/>
            </a:br>
            <a:br>
              <a:rPr lang="en-US" sz="2400" noProof="0" dirty="0"/>
            </a:br>
            <a:br>
              <a:rPr lang="en-US" sz="2400" noProof="0" dirty="0"/>
            </a:br>
            <a:br>
              <a:rPr lang="en-US" sz="2400" noProof="0" dirty="0"/>
            </a:br>
            <a:br>
              <a:rPr lang="en-US" sz="2400" noProof="0" dirty="0"/>
            </a:br>
            <a:br>
              <a:rPr lang="en-US" sz="2400" noProof="0" dirty="0"/>
            </a:br>
            <a:br>
              <a:rPr lang="en-US" sz="2400" noProof="0" dirty="0"/>
            </a:br>
            <a:r>
              <a:rPr lang="en-US" sz="2400" noProof="0" dirty="0"/>
              <a:t>Avenanthramides vs other oat fractions</a:t>
            </a:r>
          </a:p>
        </p:txBody>
      </p:sp>
      <p:sp>
        <p:nvSpPr>
          <p:cNvPr id="28678" name="Rectangle 1"/>
          <p:cNvSpPr>
            <a:spLocks noChangeArrowheads="1"/>
          </p:cNvSpPr>
          <p:nvPr/>
        </p:nvSpPr>
        <p:spPr bwMode="auto">
          <a:xfrm>
            <a:off x="228600" y="6337598"/>
            <a:ext cx="7936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p>
            <a:r>
              <a:rPr lang="en-GB" sz="1200" dirty="0">
                <a:cs typeface="Arial" charset="0"/>
              </a:rPr>
              <a:t>Vollhardt J, Fielder DA, Redmont MJ. Identification and cosmetic application of powerful anti-irritant constituents </a:t>
            </a:r>
            <a:br>
              <a:rPr lang="en-GB" sz="1200" dirty="0">
                <a:cs typeface="Arial" charset="0"/>
              </a:rPr>
            </a:br>
            <a:r>
              <a:rPr lang="en-GB" sz="1200" dirty="0">
                <a:cs typeface="Arial" charset="0"/>
              </a:rPr>
              <a:t>of oat grain. XXI IFSCC International Congress 2000, Berlin. Proceedings; 395-402.</a:t>
            </a:r>
          </a:p>
        </p:txBody>
      </p:sp>
      <p:sp>
        <p:nvSpPr>
          <p:cNvPr id="28679" name="ZoneTexte 1"/>
          <p:cNvSpPr txBox="1">
            <a:spLocks noChangeArrowheads="1"/>
          </p:cNvSpPr>
          <p:nvPr/>
        </p:nvSpPr>
        <p:spPr bwMode="auto">
          <a:xfrm>
            <a:off x="384311" y="5778125"/>
            <a:ext cx="83753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1400" i="1" dirty="0"/>
              <a:t>Separated oat fractions tested in a skin erythema model/</a:t>
            </a:r>
            <a:r>
              <a:rPr lang="en-US" sz="1400" i="1" dirty="0"/>
              <a:t>Patients received 1.5 MED of UVB/Products applied 24 hours after irradiation/Clinical erythema evaluation 24 hours after product application</a:t>
            </a:r>
            <a:endParaRPr lang="en-US" sz="1400" dirty="0"/>
          </a:p>
        </p:txBody>
      </p:sp>
      <p:sp>
        <p:nvSpPr>
          <p:cNvPr id="5" name="Rectangle à coins arrondis 4"/>
          <p:cNvSpPr/>
          <p:nvPr/>
        </p:nvSpPr>
        <p:spPr>
          <a:xfrm>
            <a:off x="437321" y="2239615"/>
            <a:ext cx="8176591" cy="3246786"/>
          </a:xfrm>
          <a:prstGeom prst="roundRect">
            <a:avLst>
              <a:gd name="adj" fmla="val 888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1"/>
                </a:solidFill>
              </a:ln>
            </a:endParaRPr>
          </a:p>
        </p:txBody>
      </p:sp>
      <p:sp>
        <p:nvSpPr>
          <p:cNvPr id="6" name="ZoneTexte 5"/>
          <p:cNvSpPr txBox="1"/>
          <p:nvPr/>
        </p:nvSpPr>
        <p:spPr>
          <a:xfrm>
            <a:off x="2773749" y="4704253"/>
            <a:ext cx="4814138" cy="646331"/>
          </a:xfrm>
          <a:prstGeom prst="rect">
            <a:avLst/>
          </a:prstGeom>
          <a:noFill/>
        </p:spPr>
        <p:txBody>
          <a:bodyPr wrap="none" rtlCol="0">
            <a:spAutoFit/>
          </a:bodyPr>
          <a:lstStyle/>
          <a:p>
            <a:pPr algn="ctr"/>
            <a:r>
              <a:rPr lang="en-GB" i="1" dirty="0"/>
              <a:t>% of redness attenuation per gram after</a:t>
            </a:r>
            <a:br>
              <a:rPr lang="en-GB" i="1" dirty="0"/>
            </a:br>
            <a:r>
              <a:rPr lang="en-GB" i="1" dirty="0"/>
              <a:t>UV irradiation. Measure 24h after application</a:t>
            </a:r>
          </a:p>
        </p:txBody>
      </p:sp>
      <p:sp>
        <p:nvSpPr>
          <p:cNvPr id="7" name="ZoneTexte 6"/>
          <p:cNvSpPr txBox="1"/>
          <p:nvPr/>
        </p:nvSpPr>
        <p:spPr>
          <a:xfrm>
            <a:off x="514799" y="2743332"/>
            <a:ext cx="1897058" cy="338554"/>
          </a:xfrm>
          <a:prstGeom prst="rect">
            <a:avLst/>
          </a:prstGeom>
          <a:noFill/>
        </p:spPr>
        <p:txBody>
          <a:bodyPr wrap="none" rtlCol="0">
            <a:spAutoFit/>
          </a:bodyPr>
          <a:lstStyle/>
          <a:p>
            <a:pPr algn="r"/>
            <a:r>
              <a:rPr lang="en-GB" sz="1600" b="1" dirty="0"/>
              <a:t>Avenanthramides</a:t>
            </a:r>
          </a:p>
        </p:txBody>
      </p:sp>
      <p:sp>
        <p:nvSpPr>
          <p:cNvPr id="18" name="Rectangle 17"/>
          <p:cNvSpPr/>
          <p:nvPr/>
        </p:nvSpPr>
        <p:spPr>
          <a:xfrm>
            <a:off x="2459865" y="2753220"/>
            <a:ext cx="5557234"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ZoneTexte 32"/>
          <p:cNvSpPr txBox="1"/>
          <p:nvPr/>
        </p:nvSpPr>
        <p:spPr>
          <a:xfrm>
            <a:off x="1361569" y="3295399"/>
            <a:ext cx="1050288" cy="307777"/>
          </a:xfrm>
          <a:prstGeom prst="rect">
            <a:avLst/>
          </a:prstGeom>
          <a:noFill/>
        </p:spPr>
        <p:txBody>
          <a:bodyPr wrap="none" rtlCol="0">
            <a:spAutoFit/>
          </a:bodyPr>
          <a:lstStyle/>
          <a:p>
            <a:pPr algn="r"/>
            <a:r>
              <a:rPr lang="en-GB" sz="1400" dirty="0"/>
              <a:t>Flavonoids</a:t>
            </a:r>
          </a:p>
        </p:txBody>
      </p:sp>
      <p:sp>
        <p:nvSpPr>
          <p:cNvPr id="34" name="ZoneTexte 33"/>
          <p:cNvSpPr txBox="1"/>
          <p:nvPr/>
        </p:nvSpPr>
        <p:spPr>
          <a:xfrm>
            <a:off x="1480192" y="3819351"/>
            <a:ext cx="931665" cy="307777"/>
          </a:xfrm>
          <a:prstGeom prst="rect">
            <a:avLst/>
          </a:prstGeom>
          <a:noFill/>
        </p:spPr>
        <p:txBody>
          <a:bodyPr wrap="none" rtlCol="0">
            <a:spAutoFit/>
          </a:bodyPr>
          <a:lstStyle/>
          <a:p>
            <a:pPr algn="r"/>
            <a:r>
              <a:rPr lang="en-GB" sz="1400" dirty="0"/>
              <a:t>Saponins</a:t>
            </a:r>
          </a:p>
        </p:txBody>
      </p:sp>
      <p:sp>
        <p:nvSpPr>
          <p:cNvPr id="35" name="Rectangle 34"/>
          <p:cNvSpPr/>
          <p:nvPr/>
        </p:nvSpPr>
        <p:spPr>
          <a:xfrm>
            <a:off x="2459865" y="3305287"/>
            <a:ext cx="1229932" cy="28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2459865" y="3829239"/>
            <a:ext cx="90152" cy="2880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e 19"/>
          <p:cNvGrpSpPr/>
          <p:nvPr/>
        </p:nvGrpSpPr>
        <p:grpSpPr>
          <a:xfrm>
            <a:off x="2318197" y="4360887"/>
            <a:ext cx="6017942" cy="307777"/>
            <a:chOff x="2318197" y="3433247"/>
            <a:chExt cx="6017942" cy="307777"/>
          </a:xfrm>
        </p:grpSpPr>
        <p:sp>
          <p:nvSpPr>
            <p:cNvPr id="19" name="ZoneTexte 18"/>
            <p:cNvSpPr txBox="1"/>
            <p:nvPr/>
          </p:nvSpPr>
          <p:spPr>
            <a:xfrm>
              <a:off x="2318197" y="3433247"/>
              <a:ext cx="284052" cy="307777"/>
            </a:xfrm>
            <a:prstGeom prst="rect">
              <a:avLst/>
            </a:prstGeom>
            <a:noFill/>
          </p:spPr>
          <p:txBody>
            <a:bodyPr wrap="none" rtlCol="0">
              <a:spAutoFit/>
            </a:bodyPr>
            <a:lstStyle/>
            <a:p>
              <a:pPr algn="ctr"/>
              <a:r>
                <a:rPr lang="en-GB" sz="1400" b="1" dirty="0"/>
                <a:t>0</a:t>
              </a:r>
            </a:p>
          </p:txBody>
        </p:sp>
        <p:sp>
          <p:nvSpPr>
            <p:cNvPr id="38" name="ZoneTexte 37"/>
            <p:cNvSpPr txBox="1"/>
            <p:nvPr/>
          </p:nvSpPr>
          <p:spPr>
            <a:xfrm>
              <a:off x="3491997" y="3433247"/>
              <a:ext cx="383438" cy="307777"/>
            </a:xfrm>
            <a:prstGeom prst="rect">
              <a:avLst/>
            </a:prstGeom>
            <a:noFill/>
          </p:spPr>
          <p:txBody>
            <a:bodyPr wrap="none" rtlCol="0">
              <a:spAutoFit/>
            </a:bodyPr>
            <a:lstStyle/>
            <a:p>
              <a:pPr algn="ctr"/>
              <a:r>
                <a:rPr lang="en-GB" sz="1400" b="1" dirty="0"/>
                <a:t>50</a:t>
              </a:r>
            </a:p>
          </p:txBody>
        </p:sp>
        <p:sp>
          <p:nvSpPr>
            <p:cNvPr id="39" name="ZoneTexte 38"/>
            <p:cNvSpPr txBox="1"/>
            <p:nvPr/>
          </p:nvSpPr>
          <p:spPr>
            <a:xfrm>
              <a:off x="4697994" y="3433247"/>
              <a:ext cx="482824" cy="307777"/>
            </a:xfrm>
            <a:prstGeom prst="rect">
              <a:avLst/>
            </a:prstGeom>
            <a:noFill/>
          </p:spPr>
          <p:txBody>
            <a:bodyPr wrap="none" rtlCol="0">
              <a:spAutoFit/>
            </a:bodyPr>
            <a:lstStyle/>
            <a:p>
              <a:pPr algn="ctr"/>
              <a:r>
                <a:rPr lang="en-GB" sz="1400" b="1" dirty="0"/>
                <a:t>100</a:t>
              </a:r>
            </a:p>
          </p:txBody>
        </p:sp>
        <p:sp>
          <p:nvSpPr>
            <p:cNvPr id="40" name="ZoneTexte 39"/>
            <p:cNvSpPr txBox="1"/>
            <p:nvPr/>
          </p:nvSpPr>
          <p:spPr>
            <a:xfrm>
              <a:off x="5940805" y="3433247"/>
              <a:ext cx="482824" cy="307777"/>
            </a:xfrm>
            <a:prstGeom prst="rect">
              <a:avLst/>
            </a:prstGeom>
            <a:noFill/>
          </p:spPr>
          <p:txBody>
            <a:bodyPr wrap="none" rtlCol="0">
              <a:spAutoFit/>
            </a:bodyPr>
            <a:lstStyle/>
            <a:p>
              <a:pPr algn="ctr"/>
              <a:r>
                <a:rPr lang="en-GB" sz="1400" b="1" dirty="0"/>
                <a:t>150</a:t>
              </a:r>
            </a:p>
          </p:txBody>
        </p:sp>
        <p:sp>
          <p:nvSpPr>
            <p:cNvPr id="41" name="ZoneTexte 40"/>
            <p:cNvSpPr txBox="1"/>
            <p:nvPr/>
          </p:nvSpPr>
          <p:spPr>
            <a:xfrm>
              <a:off x="6887402" y="3433247"/>
              <a:ext cx="482824" cy="307777"/>
            </a:xfrm>
            <a:prstGeom prst="rect">
              <a:avLst/>
            </a:prstGeom>
            <a:noFill/>
          </p:spPr>
          <p:txBody>
            <a:bodyPr wrap="none" rtlCol="0">
              <a:spAutoFit/>
            </a:bodyPr>
            <a:lstStyle/>
            <a:p>
              <a:pPr algn="ctr"/>
              <a:r>
                <a:rPr lang="en-GB" sz="1400" b="1" dirty="0"/>
                <a:t>200</a:t>
              </a:r>
            </a:p>
          </p:txBody>
        </p:sp>
        <p:sp>
          <p:nvSpPr>
            <p:cNvPr id="42" name="ZoneTexte 41"/>
            <p:cNvSpPr txBox="1"/>
            <p:nvPr/>
          </p:nvSpPr>
          <p:spPr>
            <a:xfrm>
              <a:off x="7853315" y="3433247"/>
              <a:ext cx="482824" cy="307777"/>
            </a:xfrm>
            <a:prstGeom prst="rect">
              <a:avLst/>
            </a:prstGeom>
            <a:noFill/>
          </p:spPr>
          <p:txBody>
            <a:bodyPr wrap="none" rtlCol="0">
              <a:spAutoFit/>
            </a:bodyPr>
            <a:lstStyle/>
            <a:p>
              <a:pPr algn="ctr"/>
              <a:r>
                <a:rPr lang="en-GB" sz="1400" b="1" dirty="0"/>
                <a:t>250</a:t>
              </a:r>
            </a:p>
          </p:txBody>
        </p:sp>
      </p:grpSp>
      <p:grpSp>
        <p:nvGrpSpPr>
          <p:cNvPr id="17" name="Groupe 16"/>
          <p:cNvGrpSpPr/>
          <p:nvPr/>
        </p:nvGrpSpPr>
        <p:grpSpPr>
          <a:xfrm>
            <a:off x="2369713" y="2601894"/>
            <a:ext cx="5718219" cy="1757966"/>
            <a:chOff x="2369713" y="1674254"/>
            <a:chExt cx="5718219" cy="1757966"/>
          </a:xfrm>
        </p:grpSpPr>
        <p:cxnSp>
          <p:nvCxnSpPr>
            <p:cNvPr id="9" name="Connecteur droit 8"/>
            <p:cNvCxnSpPr/>
            <p:nvPr/>
          </p:nvCxnSpPr>
          <p:spPr>
            <a:xfrm>
              <a:off x="2459866"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369713" y="3329189"/>
              <a:ext cx="571821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3683357" y="3329189"/>
              <a:ext cx="4404575" cy="64395"/>
              <a:chOff x="3683357" y="1674254"/>
              <a:chExt cx="4404575" cy="1757966"/>
            </a:xfrm>
          </p:grpSpPr>
          <p:cxnSp>
            <p:nvCxnSpPr>
              <p:cNvPr id="21" name="Connecteur droit 20"/>
              <p:cNvCxnSpPr/>
              <p:nvPr/>
            </p:nvCxnSpPr>
            <p:spPr>
              <a:xfrm>
                <a:off x="3683357"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932609"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6175420"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128457"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8087932" y="1674254"/>
                <a:ext cx="0" cy="1757966"/>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a:off x="2369714" y="1674254"/>
              <a:ext cx="90152" cy="1120461"/>
              <a:chOff x="2369713" y="1674254"/>
              <a:chExt cx="5718219" cy="1120461"/>
            </a:xfrm>
          </p:grpSpPr>
          <p:cxnSp>
            <p:nvCxnSpPr>
              <p:cNvPr id="27" name="Connecteur droit 26"/>
              <p:cNvCxnSpPr/>
              <p:nvPr/>
            </p:nvCxnSpPr>
            <p:spPr>
              <a:xfrm>
                <a:off x="2369713" y="2794715"/>
                <a:ext cx="571821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2369713" y="1674254"/>
                <a:ext cx="571821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2369713" y="2260242"/>
                <a:ext cx="5718219"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grpSp>
      </p:grpSp>
      <p:sp>
        <p:nvSpPr>
          <p:cNvPr id="44" name="Espace réservé du contenu 6"/>
          <p:cNvSpPr txBox="1">
            <a:spLocks/>
          </p:cNvSpPr>
          <p:nvPr/>
        </p:nvSpPr>
        <p:spPr>
          <a:xfrm>
            <a:off x="457200" y="1340768"/>
            <a:ext cx="8229600" cy="1134208"/>
          </a:xfrm>
          <a:prstGeom prst="rect">
            <a:avLst/>
          </a:prstGeom>
        </p:spPr>
        <p:txBody>
          <a:bodyPr/>
          <a:lstStyle/>
          <a:p>
            <a:pPr marL="361950" indent="-361950" eaLnBrk="0" hangingPunct="0">
              <a:lnSpc>
                <a:spcPct val="95000"/>
              </a:lnSpc>
              <a:spcBef>
                <a:spcPts val="600"/>
              </a:spcBef>
              <a:spcAft>
                <a:spcPts val="600"/>
              </a:spcAft>
              <a:buSzPct val="120000"/>
              <a:buBlip>
                <a:blip r:embed="rId3"/>
              </a:buBlip>
            </a:pPr>
            <a:r>
              <a:rPr lang="en-US" dirty="0"/>
              <a:t>The avenanthramide fraction is the most effective oat component in reducing UV-induced redness 24 hours after dermal application</a:t>
            </a:r>
          </a:p>
          <a:p>
            <a:pPr marL="361950" marR="0" lvl="0" indent="-361950" algn="l" defTabSz="914400" rtl="0" eaLnBrk="0" fontAlgn="base" latinLnBrk="0" hangingPunct="0">
              <a:lnSpc>
                <a:spcPct val="95000"/>
              </a:lnSpc>
              <a:spcBef>
                <a:spcPts val="600"/>
              </a:spcBef>
              <a:spcAft>
                <a:spcPts val="600"/>
              </a:spcAft>
              <a:buClrTx/>
              <a:buSzPct val="120000"/>
              <a:buFontTx/>
              <a:buBlip>
                <a:blip r:embed="rId3"/>
              </a:buBlip>
              <a:tabLst/>
              <a:defRPr/>
            </a:pPr>
            <a:endParaRPr kumimoji="0" lang="en-GB" b="0" i="0" u="none" strike="noStrike" kern="1200" cap="none" spc="0" normalizeH="0" baseline="0" noProof="0" dirty="0">
              <a:ln>
                <a:noFill/>
              </a:ln>
              <a:solidFill>
                <a:schemeClr val="tx1"/>
              </a:solidFill>
              <a:effectLst/>
              <a:uLnTx/>
              <a:uFillTx/>
              <a:latin typeface="Arial" pitchFamily="34" charset="0"/>
              <a:ea typeface="+mn-ea"/>
              <a:cs typeface="+mn-cs"/>
            </a:endParaRPr>
          </a:p>
          <a:p>
            <a:pPr marL="361950" marR="0" lvl="0" indent="-361950" algn="l" defTabSz="914400" rtl="0" eaLnBrk="0" fontAlgn="base" latinLnBrk="0" hangingPunct="0">
              <a:lnSpc>
                <a:spcPct val="95000"/>
              </a:lnSpc>
              <a:spcBef>
                <a:spcPts val="600"/>
              </a:spcBef>
              <a:spcAft>
                <a:spcPts val="600"/>
              </a:spcAft>
              <a:buClrTx/>
              <a:buSzPct val="120000"/>
              <a:buFontTx/>
              <a:buBlip>
                <a:blip r:embed="rId3"/>
              </a:buBlip>
              <a:tabLst/>
              <a:defRPr/>
            </a:pPr>
            <a:endParaRPr kumimoji="0" lang="en-GB"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extLst>
      <p:ext uri="{BB962C8B-B14F-4D97-AF65-F5344CB8AC3E}">
        <p14:creationId xmlns:p14="http://schemas.microsoft.com/office/powerpoint/2010/main" val="35714430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a:xfrm>
            <a:off x="76201" y="0"/>
            <a:ext cx="5486399" cy="981075"/>
          </a:xfrm>
        </p:spPr>
        <p:txBody>
          <a:bodyPr/>
          <a:lstStyle/>
          <a:p>
            <a:r>
              <a:rPr lang="en-US" dirty="0" err="1"/>
              <a:t>Avananthramides</a:t>
            </a:r>
            <a:r>
              <a:rPr lang="en-US" dirty="0"/>
              <a:t> Inhibit Topical Skin Irritation</a:t>
            </a:r>
          </a:p>
        </p:txBody>
      </p:sp>
      <p:grpSp>
        <p:nvGrpSpPr>
          <p:cNvPr id="10" name="Group 9"/>
          <p:cNvGrpSpPr/>
          <p:nvPr/>
        </p:nvGrpSpPr>
        <p:grpSpPr>
          <a:xfrm>
            <a:off x="678676" y="1598613"/>
            <a:ext cx="7647763" cy="4288645"/>
            <a:chOff x="678676" y="1598613"/>
            <a:chExt cx="7647763" cy="4288645"/>
          </a:xfrm>
        </p:grpSpPr>
        <p:sp>
          <p:nvSpPr>
            <p:cNvPr id="45064" name="Text Box 8"/>
            <p:cNvSpPr txBox="1">
              <a:spLocks noChangeArrowheads="1"/>
            </p:cNvSpPr>
            <p:nvPr/>
          </p:nvSpPr>
          <p:spPr bwMode="auto">
            <a:xfrm rot="16200000">
              <a:off x="-21420" y="3163114"/>
              <a:ext cx="1954189" cy="553998"/>
            </a:xfrm>
            <a:prstGeom prst="rect">
              <a:avLst/>
            </a:prstGeom>
            <a:noFill/>
            <a:ln w="9525">
              <a:noFill/>
              <a:miter lim="800000"/>
              <a:headEnd/>
              <a:tailEnd/>
            </a:ln>
          </p:spPr>
          <p:txBody>
            <a:bodyPr wrap="none" lIns="0" tIns="0" rIns="0" bIns="0" anchor="ctr" anchorCtr="1">
              <a:spAutoFit/>
            </a:bodyPr>
            <a:lstStyle/>
            <a:p>
              <a:pPr algn="ctr">
                <a:spcBef>
                  <a:spcPct val="50000"/>
                </a:spcBef>
              </a:pPr>
              <a:r>
                <a:rPr lang="en-US" sz="1800" b="1" dirty="0"/>
                <a:t>IL-8 Release (pg/mL)</a:t>
              </a:r>
              <a:br>
                <a:rPr lang="en-US" sz="1800" b="1" dirty="0"/>
              </a:br>
              <a:r>
                <a:rPr lang="en-US" sz="1800" b="1" dirty="0"/>
                <a:t>from Keratinocytes</a:t>
              </a:r>
            </a:p>
          </p:txBody>
        </p:sp>
        <p:sp>
          <p:nvSpPr>
            <p:cNvPr id="45065" name="Line 9"/>
            <p:cNvSpPr>
              <a:spLocks noChangeShapeType="1"/>
            </p:cNvSpPr>
            <p:nvPr/>
          </p:nvSpPr>
          <p:spPr bwMode="auto">
            <a:xfrm>
              <a:off x="1855788" y="5157788"/>
              <a:ext cx="55562" cy="0"/>
            </a:xfrm>
            <a:prstGeom prst="line">
              <a:avLst/>
            </a:prstGeom>
            <a:noFill/>
            <a:ln w="19050">
              <a:solidFill>
                <a:srgbClr val="FFFFFF"/>
              </a:solidFill>
              <a:round/>
              <a:headEnd/>
              <a:tailEnd/>
            </a:ln>
          </p:spPr>
          <p:txBody>
            <a:bodyPr/>
            <a:lstStyle/>
            <a:p>
              <a:endParaRPr lang="en-US" dirty="0"/>
            </a:p>
          </p:txBody>
        </p:sp>
        <p:sp>
          <p:nvSpPr>
            <p:cNvPr id="45066" name="Line 10"/>
            <p:cNvSpPr>
              <a:spLocks noChangeShapeType="1"/>
            </p:cNvSpPr>
            <p:nvPr/>
          </p:nvSpPr>
          <p:spPr bwMode="auto">
            <a:xfrm>
              <a:off x="1855788" y="4302125"/>
              <a:ext cx="5556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45067" name="Line 11"/>
            <p:cNvSpPr>
              <a:spLocks noChangeShapeType="1"/>
            </p:cNvSpPr>
            <p:nvPr/>
          </p:nvSpPr>
          <p:spPr bwMode="auto">
            <a:xfrm>
              <a:off x="1855788" y="3444875"/>
              <a:ext cx="5556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45068" name="Line 12"/>
            <p:cNvSpPr>
              <a:spLocks noChangeShapeType="1"/>
            </p:cNvSpPr>
            <p:nvPr/>
          </p:nvSpPr>
          <p:spPr bwMode="auto">
            <a:xfrm>
              <a:off x="1855788" y="2578100"/>
              <a:ext cx="5556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45069" name="Line 13"/>
            <p:cNvSpPr>
              <a:spLocks noChangeShapeType="1"/>
            </p:cNvSpPr>
            <p:nvPr/>
          </p:nvSpPr>
          <p:spPr bwMode="auto">
            <a:xfrm>
              <a:off x="1855788" y="1722438"/>
              <a:ext cx="5556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45070" name="Rectangle 14"/>
            <p:cNvSpPr>
              <a:spLocks noChangeArrowheads="1"/>
            </p:cNvSpPr>
            <p:nvPr/>
          </p:nvSpPr>
          <p:spPr bwMode="auto">
            <a:xfrm>
              <a:off x="1360488" y="5032375"/>
              <a:ext cx="428625" cy="307975"/>
            </a:xfrm>
            <a:prstGeom prst="rect">
              <a:avLst/>
            </a:prstGeom>
            <a:noFill/>
            <a:ln w="9525">
              <a:noFill/>
              <a:miter lim="800000"/>
              <a:headEnd/>
              <a:tailEnd/>
            </a:ln>
          </p:spPr>
          <p:txBody>
            <a:bodyPr wrap="none" lIns="0" tIns="0" rIns="0" bIns="0" anchor="ctr">
              <a:spAutoFit/>
            </a:bodyPr>
            <a:lstStyle/>
            <a:p>
              <a:pPr algn="r"/>
              <a:r>
                <a:rPr lang="en-US" sz="2000" dirty="0"/>
                <a:t>150</a:t>
              </a:r>
            </a:p>
          </p:txBody>
        </p:sp>
        <p:sp>
          <p:nvSpPr>
            <p:cNvPr id="45071" name="Rectangle 15"/>
            <p:cNvSpPr>
              <a:spLocks noChangeArrowheads="1"/>
            </p:cNvSpPr>
            <p:nvPr/>
          </p:nvSpPr>
          <p:spPr bwMode="auto">
            <a:xfrm>
              <a:off x="1360488" y="4173538"/>
              <a:ext cx="428625" cy="307975"/>
            </a:xfrm>
            <a:prstGeom prst="rect">
              <a:avLst/>
            </a:prstGeom>
            <a:noFill/>
            <a:ln w="9525">
              <a:noFill/>
              <a:miter lim="800000"/>
              <a:headEnd/>
              <a:tailEnd/>
            </a:ln>
          </p:spPr>
          <p:txBody>
            <a:bodyPr wrap="none" lIns="0" tIns="0" rIns="0" bIns="0" anchor="ctr">
              <a:spAutoFit/>
            </a:bodyPr>
            <a:lstStyle/>
            <a:p>
              <a:pPr algn="r"/>
              <a:r>
                <a:rPr lang="en-US" sz="2000" dirty="0"/>
                <a:t>180</a:t>
              </a:r>
            </a:p>
          </p:txBody>
        </p:sp>
        <p:sp>
          <p:nvSpPr>
            <p:cNvPr id="45072" name="Rectangle 16"/>
            <p:cNvSpPr>
              <a:spLocks noChangeArrowheads="1"/>
            </p:cNvSpPr>
            <p:nvPr/>
          </p:nvSpPr>
          <p:spPr bwMode="auto">
            <a:xfrm>
              <a:off x="1360488" y="3314700"/>
              <a:ext cx="428625" cy="307975"/>
            </a:xfrm>
            <a:prstGeom prst="rect">
              <a:avLst/>
            </a:prstGeom>
            <a:noFill/>
            <a:ln w="9525">
              <a:noFill/>
              <a:miter lim="800000"/>
              <a:headEnd/>
              <a:tailEnd/>
            </a:ln>
          </p:spPr>
          <p:txBody>
            <a:bodyPr wrap="none" lIns="0" tIns="0" rIns="0" bIns="0" anchor="ctr">
              <a:spAutoFit/>
            </a:bodyPr>
            <a:lstStyle/>
            <a:p>
              <a:pPr algn="r"/>
              <a:r>
                <a:rPr lang="en-US" sz="2000" dirty="0"/>
                <a:t>210</a:t>
              </a:r>
            </a:p>
          </p:txBody>
        </p:sp>
        <p:sp>
          <p:nvSpPr>
            <p:cNvPr id="45073" name="Rectangle 17"/>
            <p:cNvSpPr>
              <a:spLocks noChangeArrowheads="1"/>
            </p:cNvSpPr>
            <p:nvPr/>
          </p:nvSpPr>
          <p:spPr bwMode="auto">
            <a:xfrm>
              <a:off x="1360488" y="2455863"/>
              <a:ext cx="428625" cy="307975"/>
            </a:xfrm>
            <a:prstGeom prst="rect">
              <a:avLst/>
            </a:prstGeom>
            <a:noFill/>
            <a:ln w="9525">
              <a:noFill/>
              <a:miter lim="800000"/>
              <a:headEnd/>
              <a:tailEnd/>
            </a:ln>
          </p:spPr>
          <p:txBody>
            <a:bodyPr wrap="none" lIns="0" tIns="0" rIns="0" bIns="0" anchor="ctr">
              <a:spAutoFit/>
            </a:bodyPr>
            <a:lstStyle/>
            <a:p>
              <a:pPr algn="r"/>
              <a:r>
                <a:rPr lang="en-US" sz="2000" dirty="0"/>
                <a:t>240</a:t>
              </a:r>
            </a:p>
          </p:txBody>
        </p:sp>
        <p:sp>
          <p:nvSpPr>
            <p:cNvPr id="45074" name="Rectangle 18"/>
            <p:cNvSpPr>
              <a:spLocks noChangeArrowheads="1"/>
            </p:cNvSpPr>
            <p:nvPr/>
          </p:nvSpPr>
          <p:spPr bwMode="auto">
            <a:xfrm>
              <a:off x="1360488" y="1598613"/>
              <a:ext cx="428625" cy="307975"/>
            </a:xfrm>
            <a:prstGeom prst="rect">
              <a:avLst/>
            </a:prstGeom>
            <a:noFill/>
            <a:ln w="9525">
              <a:noFill/>
              <a:miter lim="800000"/>
              <a:headEnd/>
              <a:tailEnd/>
            </a:ln>
          </p:spPr>
          <p:txBody>
            <a:bodyPr wrap="none" lIns="0" tIns="0" rIns="0" bIns="0" anchor="ctr">
              <a:spAutoFit/>
            </a:bodyPr>
            <a:lstStyle/>
            <a:p>
              <a:pPr algn="r"/>
              <a:r>
                <a:rPr lang="en-US" sz="2000" dirty="0"/>
                <a:t>270</a:t>
              </a:r>
            </a:p>
          </p:txBody>
        </p:sp>
        <p:sp>
          <p:nvSpPr>
            <p:cNvPr id="45075" name="Line 19"/>
            <p:cNvSpPr>
              <a:spLocks noChangeShapeType="1"/>
            </p:cNvSpPr>
            <p:nvPr/>
          </p:nvSpPr>
          <p:spPr bwMode="auto">
            <a:xfrm flipV="1">
              <a:off x="1911350" y="5157788"/>
              <a:ext cx="0" cy="555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dirty="0"/>
            </a:p>
          </p:txBody>
        </p:sp>
        <p:sp>
          <p:nvSpPr>
            <p:cNvPr id="45076" name="Line 20"/>
            <p:cNvSpPr>
              <a:spLocks noChangeShapeType="1"/>
            </p:cNvSpPr>
            <p:nvPr/>
          </p:nvSpPr>
          <p:spPr bwMode="auto">
            <a:xfrm flipV="1">
              <a:off x="8326438" y="5157788"/>
              <a:ext cx="0" cy="55562"/>
            </a:xfrm>
            <a:prstGeom prst="line">
              <a:avLst/>
            </a:prstGeom>
            <a:noFill/>
            <a:ln w="19050">
              <a:solidFill>
                <a:srgbClr val="FFFFFF"/>
              </a:solidFill>
              <a:round/>
              <a:headEnd/>
              <a:tailEnd/>
            </a:ln>
          </p:spPr>
          <p:txBody>
            <a:bodyPr/>
            <a:lstStyle/>
            <a:p>
              <a:endParaRPr lang="en-US" dirty="0"/>
            </a:p>
          </p:txBody>
        </p:sp>
        <p:sp>
          <p:nvSpPr>
            <p:cNvPr id="45077" name="Rectangle 21"/>
            <p:cNvSpPr>
              <a:spLocks noChangeArrowheads="1"/>
            </p:cNvSpPr>
            <p:nvPr/>
          </p:nvSpPr>
          <p:spPr bwMode="auto">
            <a:xfrm>
              <a:off x="1952625" y="5264150"/>
              <a:ext cx="1346200" cy="276225"/>
            </a:xfrm>
            <a:prstGeom prst="rect">
              <a:avLst/>
            </a:prstGeom>
            <a:noFill/>
            <a:ln w="9525">
              <a:noFill/>
              <a:miter lim="800000"/>
              <a:headEnd/>
              <a:tailEnd/>
            </a:ln>
          </p:spPr>
          <p:txBody>
            <a:bodyPr wrap="none" lIns="0" tIns="0" rIns="0" bIns="0" anchorCtr="1">
              <a:spAutoFit/>
            </a:bodyPr>
            <a:lstStyle/>
            <a:p>
              <a:pPr algn="ctr"/>
              <a:r>
                <a:rPr lang="en-US" sz="1800" dirty="0"/>
                <a:t>Unstimulated</a:t>
              </a:r>
            </a:p>
          </p:txBody>
        </p:sp>
        <p:sp>
          <p:nvSpPr>
            <p:cNvPr id="45078" name="Text Box 22"/>
            <p:cNvSpPr txBox="1">
              <a:spLocks noChangeArrowheads="1"/>
            </p:cNvSpPr>
            <p:nvPr/>
          </p:nvSpPr>
          <p:spPr bwMode="auto">
            <a:xfrm>
              <a:off x="5131265" y="5579481"/>
              <a:ext cx="2695097" cy="307777"/>
            </a:xfrm>
            <a:prstGeom prst="rect">
              <a:avLst/>
            </a:prstGeom>
            <a:noFill/>
            <a:ln w="9525">
              <a:noFill/>
              <a:miter lim="800000"/>
              <a:headEnd/>
              <a:tailEnd/>
            </a:ln>
          </p:spPr>
          <p:txBody>
            <a:bodyPr wrap="none" lIns="0" tIns="0" rIns="0" bIns="0" anchor="ctr" anchorCtr="1">
              <a:spAutoFit/>
            </a:bodyPr>
            <a:lstStyle/>
            <a:p>
              <a:pPr algn="ctr">
                <a:spcBef>
                  <a:spcPct val="50000"/>
                </a:spcBef>
              </a:pPr>
              <a:r>
                <a:rPr lang="en-US" sz="2000" b="1" dirty="0"/>
                <a:t>Avenanthramide (μg/mL)</a:t>
              </a:r>
            </a:p>
          </p:txBody>
        </p:sp>
        <p:sp>
          <p:nvSpPr>
            <p:cNvPr id="45079" name="Line 23"/>
            <p:cNvSpPr>
              <a:spLocks noChangeShapeType="1"/>
            </p:cNvSpPr>
            <p:nvPr/>
          </p:nvSpPr>
          <p:spPr bwMode="auto">
            <a:xfrm>
              <a:off x="4473575" y="5595938"/>
              <a:ext cx="3852863" cy="0"/>
            </a:xfrm>
            <a:prstGeom prst="line">
              <a:avLst/>
            </a:prstGeom>
            <a:noFill/>
            <a:ln w="19050">
              <a:solidFill>
                <a:schemeClr val="tx1"/>
              </a:solidFill>
              <a:round/>
              <a:headEnd/>
              <a:tailEnd/>
            </a:ln>
          </p:spPr>
          <p:txBody>
            <a:bodyPr/>
            <a:lstStyle/>
            <a:p>
              <a:endParaRPr lang="en-US" dirty="0"/>
            </a:p>
          </p:txBody>
        </p:sp>
        <p:sp>
          <p:nvSpPr>
            <p:cNvPr id="45080" name="Line 24"/>
            <p:cNvSpPr>
              <a:spLocks noChangeShapeType="1"/>
            </p:cNvSpPr>
            <p:nvPr/>
          </p:nvSpPr>
          <p:spPr bwMode="auto">
            <a:xfrm flipV="1">
              <a:off x="3198813" y="5157788"/>
              <a:ext cx="0" cy="55562"/>
            </a:xfrm>
            <a:prstGeom prst="line">
              <a:avLst/>
            </a:prstGeom>
            <a:noFill/>
            <a:ln w="19050">
              <a:solidFill>
                <a:srgbClr val="FFFFFF"/>
              </a:solidFill>
              <a:round/>
              <a:headEnd/>
              <a:tailEnd/>
            </a:ln>
          </p:spPr>
          <p:txBody>
            <a:bodyPr/>
            <a:lstStyle/>
            <a:p>
              <a:endParaRPr lang="en-US" dirty="0"/>
            </a:p>
          </p:txBody>
        </p:sp>
        <p:sp>
          <p:nvSpPr>
            <p:cNvPr id="45081" name="Line 25"/>
            <p:cNvSpPr>
              <a:spLocks noChangeShapeType="1"/>
            </p:cNvSpPr>
            <p:nvPr/>
          </p:nvSpPr>
          <p:spPr bwMode="auto">
            <a:xfrm flipV="1">
              <a:off x="4475163" y="5157788"/>
              <a:ext cx="0" cy="55562"/>
            </a:xfrm>
            <a:prstGeom prst="line">
              <a:avLst/>
            </a:prstGeom>
            <a:noFill/>
            <a:ln w="19050">
              <a:solidFill>
                <a:srgbClr val="FFFFFF"/>
              </a:solidFill>
              <a:round/>
              <a:headEnd/>
              <a:tailEnd/>
            </a:ln>
          </p:spPr>
          <p:txBody>
            <a:bodyPr/>
            <a:lstStyle/>
            <a:p>
              <a:endParaRPr lang="en-US" dirty="0"/>
            </a:p>
          </p:txBody>
        </p:sp>
        <p:sp>
          <p:nvSpPr>
            <p:cNvPr id="45082" name="Line 26"/>
            <p:cNvSpPr>
              <a:spLocks noChangeShapeType="1"/>
            </p:cNvSpPr>
            <p:nvPr/>
          </p:nvSpPr>
          <p:spPr bwMode="auto">
            <a:xfrm flipV="1">
              <a:off x="5762625" y="5157788"/>
              <a:ext cx="0" cy="55562"/>
            </a:xfrm>
            <a:prstGeom prst="line">
              <a:avLst/>
            </a:prstGeom>
            <a:noFill/>
            <a:ln w="19050">
              <a:solidFill>
                <a:srgbClr val="FFFFFF"/>
              </a:solidFill>
              <a:round/>
              <a:headEnd/>
              <a:tailEnd/>
            </a:ln>
          </p:spPr>
          <p:txBody>
            <a:bodyPr/>
            <a:lstStyle/>
            <a:p>
              <a:endParaRPr lang="en-US" dirty="0"/>
            </a:p>
          </p:txBody>
        </p:sp>
        <p:sp>
          <p:nvSpPr>
            <p:cNvPr id="45083" name="Line 27"/>
            <p:cNvSpPr>
              <a:spLocks noChangeShapeType="1"/>
            </p:cNvSpPr>
            <p:nvPr/>
          </p:nvSpPr>
          <p:spPr bwMode="auto">
            <a:xfrm flipV="1">
              <a:off x="7050088" y="5157788"/>
              <a:ext cx="0" cy="55562"/>
            </a:xfrm>
            <a:prstGeom prst="line">
              <a:avLst/>
            </a:prstGeom>
            <a:noFill/>
            <a:ln w="19050">
              <a:solidFill>
                <a:srgbClr val="FFFFFF"/>
              </a:solidFill>
              <a:round/>
              <a:headEnd/>
              <a:tailEnd/>
            </a:ln>
          </p:spPr>
          <p:txBody>
            <a:bodyPr/>
            <a:lstStyle/>
            <a:p>
              <a:endParaRPr lang="en-US" dirty="0"/>
            </a:p>
          </p:txBody>
        </p:sp>
        <p:sp>
          <p:nvSpPr>
            <p:cNvPr id="45084" name="Rectangle 28"/>
            <p:cNvSpPr>
              <a:spLocks noChangeArrowheads="1"/>
            </p:cNvSpPr>
            <p:nvPr/>
          </p:nvSpPr>
          <p:spPr bwMode="auto">
            <a:xfrm>
              <a:off x="3357563" y="5264150"/>
              <a:ext cx="1090612" cy="276225"/>
            </a:xfrm>
            <a:prstGeom prst="rect">
              <a:avLst/>
            </a:prstGeom>
            <a:noFill/>
            <a:ln w="9525">
              <a:noFill/>
              <a:miter lim="800000"/>
              <a:headEnd/>
              <a:tailEnd/>
            </a:ln>
          </p:spPr>
          <p:txBody>
            <a:bodyPr wrap="none" lIns="0" tIns="0" rIns="0" bIns="0" anchorCtr="1">
              <a:spAutoFit/>
            </a:bodyPr>
            <a:lstStyle/>
            <a:p>
              <a:pPr algn="ctr"/>
              <a:r>
                <a:rPr lang="en-US" sz="1800" dirty="0"/>
                <a:t>Stimulated</a:t>
              </a:r>
            </a:p>
          </p:txBody>
        </p:sp>
        <p:sp>
          <p:nvSpPr>
            <p:cNvPr id="45085" name="Rectangle 29"/>
            <p:cNvSpPr>
              <a:spLocks noChangeArrowheads="1"/>
            </p:cNvSpPr>
            <p:nvPr/>
          </p:nvSpPr>
          <p:spPr bwMode="auto">
            <a:xfrm>
              <a:off x="5062538" y="5264150"/>
              <a:ext cx="142875" cy="307975"/>
            </a:xfrm>
            <a:prstGeom prst="rect">
              <a:avLst/>
            </a:prstGeom>
            <a:noFill/>
            <a:ln w="9525">
              <a:noFill/>
              <a:miter lim="800000"/>
              <a:headEnd/>
              <a:tailEnd/>
            </a:ln>
          </p:spPr>
          <p:txBody>
            <a:bodyPr wrap="none" lIns="0" tIns="0" rIns="0" bIns="0" anchorCtr="1">
              <a:spAutoFit/>
            </a:bodyPr>
            <a:lstStyle/>
            <a:p>
              <a:pPr algn="ctr"/>
              <a:r>
                <a:rPr lang="en-US" sz="2000" dirty="0"/>
                <a:t>1</a:t>
              </a:r>
            </a:p>
          </p:txBody>
        </p:sp>
        <p:sp>
          <p:nvSpPr>
            <p:cNvPr id="45086" name="Rectangle 30"/>
            <p:cNvSpPr>
              <a:spLocks noChangeArrowheads="1"/>
            </p:cNvSpPr>
            <p:nvPr/>
          </p:nvSpPr>
          <p:spPr bwMode="auto">
            <a:xfrm>
              <a:off x="6292850" y="5264150"/>
              <a:ext cx="285750" cy="307975"/>
            </a:xfrm>
            <a:prstGeom prst="rect">
              <a:avLst/>
            </a:prstGeom>
            <a:noFill/>
            <a:ln w="9525">
              <a:noFill/>
              <a:miter lim="800000"/>
              <a:headEnd/>
              <a:tailEnd/>
            </a:ln>
          </p:spPr>
          <p:txBody>
            <a:bodyPr wrap="none" lIns="0" tIns="0" rIns="0" bIns="0" anchorCtr="1">
              <a:spAutoFit/>
            </a:bodyPr>
            <a:lstStyle/>
            <a:p>
              <a:pPr algn="ctr"/>
              <a:r>
                <a:rPr lang="en-US" sz="2000" dirty="0"/>
                <a:t>10</a:t>
              </a:r>
            </a:p>
          </p:txBody>
        </p:sp>
        <p:sp>
          <p:nvSpPr>
            <p:cNvPr id="45087" name="Rectangle 31"/>
            <p:cNvSpPr>
              <a:spLocks noChangeArrowheads="1"/>
            </p:cNvSpPr>
            <p:nvPr/>
          </p:nvSpPr>
          <p:spPr bwMode="auto">
            <a:xfrm>
              <a:off x="7518400" y="5264150"/>
              <a:ext cx="428625" cy="307975"/>
            </a:xfrm>
            <a:prstGeom prst="rect">
              <a:avLst/>
            </a:prstGeom>
            <a:noFill/>
            <a:ln w="9525">
              <a:noFill/>
              <a:miter lim="800000"/>
              <a:headEnd/>
              <a:tailEnd/>
            </a:ln>
          </p:spPr>
          <p:txBody>
            <a:bodyPr wrap="none" lIns="0" tIns="0" rIns="0" bIns="0" anchorCtr="1">
              <a:spAutoFit/>
            </a:bodyPr>
            <a:lstStyle/>
            <a:p>
              <a:pPr algn="ctr"/>
              <a:r>
                <a:rPr lang="en-US" sz="2000" dirty="0"/>
                <a:t>100</a:t>
              </a:r>
            </a:p>
          </p:txBody>
        </p:sp>
        <p:sp>
          <p:nvSpPr>
            <p:cNvPr id="45088" name="Line 32"/>
            <p:cNvSpPr>
              <a:spLocks noChangeShapeType="1"/>
            </p:cNvSpPr>
            <p:nvPr/>
          </p:nvSpPr>
          <p:spPr bwMode="auto">
            <a:xfrm>
              <a:off x="2544763" y="4692650"/>
              <a:ext cx="0" cy="33020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89" name="Line 33"/>
            <p:cNvSpPr>
              <a:spLocks noChangeShapeType="1"/>
            </p:cNvSpPr>
            <p:nvPr/>
          </p:nvSpPr>
          <p:spPr bwMode="auto">
            <a:xfrm>
              <a:off x="2409825" y="4692650"/>
              <a:ext cx="271463" cy="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0" name="Line 34"/>
            <p:cNvSpPr>
              <a:spLocks noChangeShapeType="1"/>
            </p:cNvSpPr>
            <p:nvPr/>
          </p:nvSpPr>
          <p:spPr bwMode="auto">
            <a:xfrm>
              <a:off x="5113338" y="2908300"/>
              <a:ext cx="0" cy="328613"/>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1" name="Line 35"/>
            <p:cNvSpPr>
              <a:spLocks noChangeShapeType="1"/>
            </p:cNvSpPr>
            <p:nvPr/>
          </p:nvSpPr>
          <p:spPr bwMode="auto">
            <a:xfrm>
              <a:off x="4976813" y="2908300"/>
              <a:ext cx="273050" cy="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2" name="Line 36"/>
            <p:cNvSpPr>
              <a:spLocks noChangeShapeType="1"/>
            </p:cNvSpPr>
            <p:nvPr/>
          </p:nvSpPr>
          <p:spPr bwMode="auto">
            <a:xfrm>
              <a:off x="6397625" y="3341688"/>
              <a:ext cx="0" cy="33020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3" name="Line 37"/>
            <p:cNvSpPr>
              <a:spLocks noChangeShapeType="1"/>
            </p:cNvSpPr>
            <p:nvPr/>
          </p:nvSpPr>
          <p:spPr bwMode="auto">
            <a:xfrm>
              <a:off x="6262688" y="3341688"/>
              <a:ext cx="271462" cy="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4" name="Line 38"/>
            <p:cNvSpPr>
              <a:spLocks noChangeShapeType="1"/>
            </p:cNvSpPr>
            <p:nvPr/>
          </p:nvSpPr>
          <p:spPr bwMode="auto">
            <a:xfrm>
              <a:off x="7683500" y="3976688"/>
              <a:ext cx="0" cy="33020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5" name="Line 39"/>
            <p:cNvSpPr>
              <a:spLocks noChangeShapeType="1"/>
            </p:cNvSpPr>
            <p:nvPr/>
          </p:nvSpPr>
          <p:spPr bwMode="auto">
            <a:xfrm>
              <a:off x="7546975" y="3976688"/>
              <a:ext cx="271463" cy="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6" name="Line 40"/>
            <p:cNvSpPr>
              <a:spLocks noChangeShapeType="1"/>
            </p:cNvSpPr>
            <p:nvPr/>
          </p:nvSpPr>
          <p:spPr bwMode="auto">
            <a:xfrm>
              <a:off x="3829050" y="2360613"/>
              <a:ext cx="0" cy="328612"/>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7" name="Line 41"/>
            <p:cNvSpPr>
              <a:spLocks noChangeShapeType="1"/>
            </p:cNvSpPr>
            <p:nvPr/>
          </p:nvSpPr>
          <p:spPr bwMode="auto">
            <a:xfrm>
              <a:off x="3694113" y="2360613"/>
              <a:ext cx="271462" cy="0"/>
            </a:xfrm>
            <a:prstGeom prst="line">
              <a:avLst/>
            </a:prstGeom>
            <a:noFill/>
            <a:ln w="19050">
              <a:solidFill>
                <a:schemeClr val="tx1"/>
              </a:solidFill>
              <a:round/>
              <a:headEnd/>
              <a:tailEnd/>
            </a:ln>
          </p:spPr>
          <p:txBody>
            <a:bodyPr wrap="none" lIns="0" tIns="0" rIns="0" bIns="0" anchor="ctr" anchorCtr="1">
              <a:spAutoFit/>
            </a:bodyPr>
            <a:lstStyle/>
            <a:p>
              <a:endParaRPr lang="en-US" dirty="0"/>
            </a:p>
          </p:txBody>
        </p:sp>
        <p:sp>
          <p:nvSpPr>
            <p:cNvPr id="45098" name="Text Box 42"/>
            <p:cNvSpPr txBox="1">
              <a:spLocks noChangeArrowheads="1"/>
            </p:cNvSpPr>
            <p:nvPr/>
          </p:nvSpPr>
          <p:spPr bwMode="auto">
            <a:xfrm>
              <a:off x="5064125" y="2650788"/>
              <a:ext cx="65" cy="430887"/>
            </a:xfrm>
            <a:prstGeom prst="rect">
              <a:avLst/>
            </a:prstGeom>
            <a:noFill/>
            <a:ln w="9525">
              <a:noFill/>
              <a:miter lim="800000"/>
              <a:headEnd/>
              <a:tailEnd/>
            </a:ln>
          </p:spPr>
          <p:txBody>
            <a:bodyPr wrap="none" lIns="0" tIns="0" rIns="0" bIns="0" anchor="ctr" anchorCtr="1">
              <a:spAutoFit/>
            </a:bodyPr>
            <a:lstStyle/>
            <a:p>
              <a:pPr>
                <a:spcBef>
                  <a:spcPct val="50000"/>
                </a:spcBef>
              </a:pPr>
              <a:endParaRPr lang="en-US" sz="2800" dirty="0"/>
            </a:p>
          </p:txBody>
        </p:sp>
        <p:sp>
          <p:nvSpPr>
            <p:cNvPr id="45099" name="Text Box 43"/>
            <p:cNvSpPr txBox="1">
              <a:spLocks noChangeArrowheads="1"/>
            </p:cNvSpPr>
            <p:nvPr/>
          </p:nvSpPr>
          <p:spPr bwMode="auto">
            <a:xfrm>
              <a:off x="6348413" y="3081001"/>
              <a:ext cx="65" cy="430887"/>
            </a:xfrm>
            <a:prstGeom prst="rect">
              <a:avLst/>
            </a:prstGeom>
            <a:noFill/>
            <a:ln w="9525">
              <a:noFill/>
              <a:miter lim="800000"/>
              <a:headEnd/>
              <a:tailEnd/>
            </a:ln>
          </p:spPr>
          <p:txBody>
            <a:bodyPr wrap="none" lIns="0" tIns="0" rIns="0" bIns="0" anchor="ctr" anchorCtr="1">
              <a:spAutoFit/>
            </a:bodyPr>
            <a:lstStyle/>
            <a:p>
              <a:pPr>
                <a:spcBef>
                  <a:spcPct val="50000"/>
                </a:spcBef>
              </a:pPr>
              <a:endParaRPr lang="en-US" sz="2800" dirty="0"/>
            </a:p>
          </p:txBody>
        </p:sp>
        <p:sp>
          <p:nvSpPr>
            <p:cNvPr id="45100" name="Text Box 44"/>
            <p:cNvSpPr txBox="1">
              <a:spLocks noChangeArrowheads="1"/>
            </p:cNvSpPr>
            <p:nvPr/>
          </p:nvSpPr>
          <p:spPr bwMode="auto">
            <a:xfrm>
              <a:off x="7632700" y="3725526"/>
              <a:ext cx="65" cy="430887"/>
            </a:xfrm>
            <a:prstGeom prst="rect">
              <a:avLst/>
            </a:prstGeom>
            <a:noFill/>
            <a:ln w="9525">
              <a:noFill/>
              <a:miter lim="800000"/>
              <a:headEnd/>
              <a:tailEnd/>
            </a:ln>
          </p:spPr>
          <p:txBody>
            <a:bodyPr wrap="none" lIns="0" tIns="0" rIns="0" bIns="0" anchor="ctr" anchorCtr="1">
              <a:spAutoFit/>
            </a:bodyPr>
            <a:lstStyle/>
            <a:p>
              <a:pPr>
                <a:spcBef>
                  <a:spcPct val="50000"/>
                </a:spcBef>
              </a:pPr>
              <a:endParaRPr lang="en-US" sz="2800" dirty="0"/>
            </a:p>
          </p:txBody>
        </p:sp>
        <p:sp>
          <p:nvSpPr>
            <p:cNvPr id="45101" name="Rectangle 45"/>
            <p:cNvSpPr>
              <a:spLocks noChangeArrowheads="1"/>
            </p:cNvSpPr>
            <p:nvPr/>
          </p:nvSpPr>
          <p:spPr bwMode="auto">
            <a:xfrm>
              <a:off x="2228850" y="4872038"/>
              <a:ext cx="631825" cy="287337"/>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dirty="0"/>
            </a:p>
          </p:txBody>
        </p:sp>
        <p:sp>
          <p:nvSpPr>
            <p:cNvPr id="45102" name="Rectangle 46"/>
            <p:cNvSpPr>
              <a:spLocks noChangeArrowheads="1"/>
            </p:cNvSpPr>
            <p:nvPr/>
          </p:nvSpPr>
          <p:spPr bwMode="auto">
            <a:xfrm>
              <a:off x="3506788" y="2579688"/>
              <a:ext cx="646112" cy="25781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dirty="0"/>
            </a:p>
          </p:txBody>
        </p:sp>
        <p:sp>
          <p:nvSpPr>
            <p:cNvPr id="45103" name="Rectangle 47"/>
            <p:cNvSpPr>
              <a:spLocks noChangeArrowheads="1"/>
            </p:cNvSpPr>
            <p:nvPr/>
          </p:nvSpPr>
          <p:spPr bwMode="auto">
            <a:xfrm>
              <a:off x="4797425" y="3162300"/>
              <a:ext cx="633413" cy="19970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45104" name="Rectangle 48"/>
            <p:cNvSpPr>
              <a:spLocks noChangeArrowheads="1"/>
            </p:cNvSpPr>
            <p:nvPr/>
          </p:nvSpPr>
          <p:spPr bwMode="auto">
            <a:xfrm>
              <a:off x="6075363" y="3444875"/>
              <a:ext cx="646112" cy="17145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sp>
          <p:nvSpPr>
            <p:cNvPr id="45105" name="Rectangle 49"/>
            <p:cNvSpPr>
              <a:spLocks noChangeArrowheads="1"/>
            </p:cNvSpPr>
            <p:nvPr/>
          </p:nvSpPr>
          <p:spPr bwMode="auto">
            <a:xfrm>
              <a:off x="7367588" y="4306888"/>
              <a:ext cx="631825" cy="8524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US" dirty="0"/>
            </a:p>
          </p:txBody>
        </p:sp>
        <p:cxnSp>
          <p:nvCxnSpPr>
            <p:cNvPr id="3" name="Straight Connector 2"/>
            <p:cNvCxnSpPr/>
            <p:nvPr/>
          </p:nvCxnSpPr>
          <p:spPr>
            <a:xfrm>
              <a:off x="1883569" y="1598613"/>
              <a:ext cx="34528" cy="3559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45075" idx="1"/>
              <a:endCxn id="45076" idx="1"/>
            </p:cNvCxnSpPr>
            <p:nvPr/>
          </p:nvCxnSpPr>
          <p:spPr>
            <a:xfrm>
              <a:off x="1911351" y="5157788"/>
              <a:ext cx="641508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34602" y="5887357"/>
            <a:ext cx="1521186" cy="307777"/>
          </a:xfrm>
          <a:prstGeom prst="rect">
            <a:avLst/>
          </a:prstGeom>
          <a:noFill/>
        </p:spPr>
        <p:txBody>
          <a:bodyPr wrap="none" rtlCol="0">
            <a:spAutoFit/>
          </a:bodyPr>
          <a:lstStyle/>
          <a:p>
            <a:r>
              <a:rPr lang="en-US" sz="1400" dirty="0"/>
              <a:t>IL-8=interleukin-8.</a:t>
            </a:r>
          </a:p>
        </p:txBody>
      </p:sp>
      <p:sp>
        <p:nvSpPr>
          <p:cNvPr id="52" name="Rectangle 4"/>
          <p:cNvSpPr>
            <a:spLocks noChangeArrowheads="1"/>
          </p:cNvSpPr>
          <p:nvPr/>
        </p:nvSpPr>
        <p:spPr bwMode="auto">
          <a:xfrm>
            <a:off x="335642" y="6396201"/>
            <a:ext cx="8775700" cy="184666"/>
          </a:xfrm>
          <a:prstGeom prst="rect">
            <a:avLst/>
          </a:prstGeom>
          <a:noFill/>
          <a:ln w="9525">
            <a:noFill/>
            <a:miter lim="800000"/>
            <a:headEnd/>
            <a:tailEnd/>
          </a:ln>
        </p:spPr>
        <p:txBody>
          <a:bodyPr lIns="0" tIns="0" rIns="0" bIns="0" anchor="b">
            <a:spAutoFit/>
          </a:bodyPr>
          <a:lstStyle/>
          <a:p>
            <a:pPr defTabSz="960438">
              <a:spcBef>
                <a:spcPct val="5000"/>
              </a:spcBef>
            </a:pPr>
            <a:r>
              <a:rPr lang="en-US" sz="1200" dirty="0"/>
              <a:t>Wallo W, et al. Poster presented at: 65th annual meeting of the AAD. February 2-6, 2007; Washington, DC.</a:t>
            </a:r>
          </a:p>
        </p:txBody>
      </p:sp>
    </p:spTree>
    <p:extLst>
      <p:ext uri="{BB962C8B-B14F-4D97-AF65-F5344CB8AC3E}">
        <p14:creationId xmlns:p14="http://schemas.microsoft.com/office/powerpoint/2010/main" val="280624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0001" y="1637999"/>
            <a:ext cx="4535424" cy="3313778"/>
          </a:xfrm>
          <a:prstGeom prst="rect">
            <a:avLst/>
          </a:prstGeom>
        </p:spPr>
      </p:pic>
      <p:sp>
        <p:nvSpPr>
          <p:cNvPr id="31746" name="Titre 1"/>
          <p:cNvSpPr>
            <a:spLocks noGrp="1"/>
          </p:cNvSpPr>
          <p:nvPr>
            <p:ph type="title"/>
          </p:nvPr>
        </p:nvSpPr>
        <p:spPr/>
        <p:txBody>
          <a:bodyPr/>
          <a:lstStyle/>
          <a:p>
            <a:r>
              <a:rPr lang="en-US" noProof="0" dirty="0"/>
              <a:t>Antioxidant Properties Have Been </a:t>
            </a:r>
            <a:br>
              <a:rPr lang="en-US" noProof="0" dirty="0"/>
            </a:br>
            <a:r>
              <a:rPr lang="en-US" noProof="0" dirty="0"/>
              <a:t>Shown to Reduce Erythema</a:t>
            </a:r>
          </a:p>
        </p:txBody>
      </p:sp>
      <p:sp>
        <p:nvSpPr>
          <p:cNvPr id="31751" name="Rectangle 4"/>
          <p:cNvSpPr>
            <a:spLocks noChangeArrowheads="1"/>
          </p:cNvSpPr>
          <p:nvPr/>
        </p:nvSpPr>
        <p:spPr bwMode="auto">
          <a:xfrm>
            <a:off x="385478" y="5416165"/>
            <a:ext cx="8344470" cy="79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5000"/>
              </a:lnSpc>
            </a:pPr>
            <a:r>
              <a:rPr lang="en-US" sz="1600" dirty="0">
                <a:solidFill>
                  <a:srgbClr val="000000"/>
                </a:solidFill>
                <a:cs typeface="Arial" charset="0"/>
              </a:rPr>
              <a:t>The purified </a:t>
            </a:r>
            <a:r>
              <a:rPr lang="en-GB" sz="1600" dirty="0">
                <a:solidFill>
                  <a:srgbClr val="000000"/>
                </a:solidFill>
                <a:cs typeface="Arial" charset="0"/>
              </a:rPr>
              <a:t>avenanthramide</a:t>
            </a:r>
            <a:r>
              <a:rPr lang="en-US" sz="1600" dirty="0">
                <a:solidFill>
                  <a:srgbClr val="000000"/>
                </a:solidFill>
                <a:cs typeface="Arial" charset="0"/>
              </a:rPr>
              <a:t> fractions were applied to a skin erythema model. Significant reduction in skin redness (</a:t>
            </a:r>
            <a:r>
              <a:rPr lang="en-US" sz="1600" i="1" dirty="0">
                <a:solidFill>
                  <a:srgbClr val="000000"/>
                </a:solidFill>
                <a:cs typeface="Arial" charset="0"/>
              </a:rPr>
              <a:t>P</a:t>
            </a:r>
            <a:r>
              <a:rPr lang="en-US" sz="1600" dirty="0">
                <a:solidFill>
                  <a:srgbClr val="000000"/>
                </a:solidFill>
                <a:cs typeface="Arial" charset="0"/>
              </a:rPr>
              <a:t>&lt;0.05) 24 hours after application when applied in concentrations as low as 1.5 ppm</a:t>
            </a:r>
            <a:endParaRPr lang="en-GB" dirty="0">
              <a:solidFill>
                <a:srgbClr val="000000"/>
              </a:solidFill>
              <a:cs typeface="Arial" charset="0"/>
            </a:endParaRPr>
          </a:p>
        </p:txBody>
      </p:sp>
      <p:sp>
        <p:nvSpPr>
          <p:cNvPr id="31754" name="Rectangle 2"/>
          <p:cNvSpPr>
            <a:spLocks noChangeArrowheads="1"/>
          </p:cNvSpPr>
          <p:nvPr/>
        </p:nvSpPr>
        <p:spPr bwMode="auto">
          <a:xfrm>
            <a:off x="228600" y="6348709"/>
            <a:ext cx="7753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GB" sz="1200" dirty="0">
                <a:cs typeface="Arial" charset="0"/>
              </a:rPr>
              <a:t>Vollhardt J, Fielder DA, Redmont MJ. Identification and cosmetic application of powerful anti-irritant </a:t>
            </a:r>
          </a:p>
          <a:p>
            <a:r>
              <a:rPr lang="en-GB" sz="1200" dirty="0">
                <a:cs typeface="Arial" charset="0"/>
              </a:rPr>
              <a:t>constituents of oat grain. XXI IFSCC International Congress 2000; Berlin. Proceedings; 395-402.</a:t>
            </a:r>
          </a:p>
        </p:txBody>
      </p:sp>
      <p:sp>
        <p:nvSpPr>
          <p:cNvPr id="11" name="Rectangle à coins arrondis 10"/>
          <p:cNvSpPr/>
          <p:nvPr/>
        </p:nvSpPr>
        <p:spPr>
          <a:xfrm>
            <a:off x="1767840" y="1463040"/>
            <a:ext cx="5583936" cy="3584448"/>
          </a:xfrm>
          <a:prstGeom prst="roundRect">
            <a:avLst>
              <a:gd name="adj" fmla="val 888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1"/>
                </a:solidFill>
              </a:ln>
            </a:endParaRPr>
          </a:p>
        </p:txBody>
      </p:sp>
      <p:sp>
        <p:nvSpPr>
          <p:cNvPr id="4" name="Rectangle 3"/>
          <p:cNvSpPr/>
          <p:nvPr/>
        </p:nvSpPr>
        <p:spPr>
          <a:xfrm>
            <a:off x="6456400" y="1271048"/>
            <a:ext cx="2577872" cy="1200329"/>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txBody>
          <a:bodyPr wrap="square">
            <a:spAutoFit/>
          </a:bodyPr>
          <a:lstStyle/>
          <a:p>
            <a:pPr algn="ctr" fontAlgn="auto">
              <a:spcBef>
                <a:spcPts val="0"/>
              </a:spcBef>
              <a:spcAft>
                <a:spcPts val="0"/>
              </a:spcAft>
            </a:pPr>
            <a:r>
              <a:rPr lang="en-US" dirty="0">
                <a:solidFill>
                  <a:schemeClr val="bg2"/>
                </a:solidFill>
                <a:latin typeface="Arial" pitchFamily="34" charset="0"/>
                <a:cs typeface="Arial" pitchFamily="34" charset="0"/>
              </a:rPr>
              <a:t>Greatest activity against UV-induced skin erythema 24 hours after application</a:t>
            </a:r>
            <a:endParaRPr lang="en-GB"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82867364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895600"/>
            <a:ext cx="7772400" cy="1362075"/>
          </a:xfrm>
        </p:spPr>
        <p:txBody>
          <a:bodyPr/>
          <a:lstStyle/>
          <a:p>
            <a:r>
              <a:rPr lang="en-US" sz="2800" dirty="0">
                <a:solidFill>
                  <a:schemeClr val="tx1"/>
                </a:solidFill>
              </a:rPr>
              <a:t>Oat lipids</a:t>
            </a:r>
            <a:br>
              <a:rPr lang="en-US" sz="2800" dirty="0">
                <a:solidFill>
                  <a:schemeClr val="tx1"/>
                </a:solidFill>
              </a:rPr>
            </a:br>
            <a:endParaRPr lang="en-US" sz="2800" dirty="0">
              <a:solidFill>
                <a:schemeClr val="tx1"/>
              </a:solidFill>
            </a:endParaRPr>
          </a:p>
        </p:txBody>
      </p:sp>
      <p:sp>
        <p:nvSpPr>
          <p:cNvPr id="2" name="Text Placeholder 1"/>
          <p:cNvSpPr>
            <a:spLocks noGrp="1"/>
          </p:cNvSpPr>
          <p:nvPr>
            <p:ph type="body" idx="1"/>
          </p:nvPr>
        </p:nvSpPr>
        <p:spPr>
          <a:xfrm>
            <a:off x="533400" y="4876800"/>
            <a:ext cx="7772400" cy="1500187"/>
          </a:xfrm>
        </p:spPr>
        <p:txBody>
          <a:bodyPr/>
          <a:lstStyle/>
          <a:p>
            <a:endParaRPr lang="en-US" dirty="0"/>
          </a:p>
        </p:txBody>
      </p:sp>
    </p:spTree>
    <p:extLst>
      <p:ext uri="{BB962C8B-B14F-4D97-AF65-F5344CB8AC3E}">
        <p14:creationId xmlns:p14="http://schemas.microsoft.com/office/powerpoint/2010/main" val="196731455"/>
      </p:ext>
    </p:extLst>
  </p:cSld>
  <p:clrMapOvr>
    <a:masterClrMapping/>
  </p:clrMapOvr>
</p:sld>
</file>

<file path=ppt/theme/theme1.xml><?xml version="1.0" encoding="utf-8"?>
<a:theme xmlns:a="http://schemas.openxmlformats.org/drawingml/2006/main" name="Cover Slide">
  <a:themeElements>
    <a:clrScheme name="">
      <a:dk1>
        <a:srgbClr val="777777"/>
      </a:dk1>
      <a:lt1>
        <a:srgbClr val="FFFFFF"/>
      </a:lt1>
      <a:dk2>
        <a:srgbClr val="000000"/>
      </a:dk2>
      <a:lt2>
        <a:srgbClr val="808080"/>
      </a:lt2>
      <a:accent1>
        <a:srgbClr val="C0C0C0"/>
      </a:accent1>
      <a:accent2>
        <a:srgbClr val="333399"/>
      </a:accent2>
      <a:accent3>
        <a:srgbClr val="FFFFFF"/>
      </a:accent3>
      <a:accent4>
        <a:srgbClr val="656565"/>
      </a:accent4>
      <a:accent5>
        <a:srgbClr val="DCDCDC"/>
      </a:accent5>
      <a:accent6>
        <a:srgbClr val="2D2D8A"/>
      </a:accent6>
      <a:hlink>
        <a:srgbClr val="009999"/>
      </a:hlink>
      <a:folHlink>
        <a:srgbClr val="99CC00"/>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Slide">
  <a:themeElements>
    <a:clrScheme name="">
      <a:dk1>
        <a:srgbClr val="777777"/>
      </a:dk1>
      <a:lt1>
        <a:srgbClr val="FFFFFF"/>
      </a:lt1>
      <a:dk2>
        <a:srgbClr val="000000"/>
      </a:dk2>
      <a:lt2>
        <a:srgbClr val="808080"/>
      </a:lt2>
      <a:accent1>
        <a:srgbClr val="C0C0C0"/>
      </a:accent1>
      <a:accent2>
        <a:srgbClr val="333399"/>
      </a:accent2>
      <a:accent3>
        <a:srgbClr val="FFFFFF"/>
      </a:accent3>
      <a:accent4>
        <a:srgbClr val="656565"/>
      </a:accent4>
      <a:accent5>
        <a:srgbClr val="DCDCDC"/>
      </a:accent5>
      <a:accent6>
        <a:srgbClr val="2D2D8A"/>
      </a:accent6>
      <a:hlink>
        <a:srgbClr val="009999"/>
      </a:hlink>
      <a:folHlink>
        <a:srgbClr val="99CC00"/>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Slide">
  <a:themeElements>
    <a:clrScheme name="">
      <a:dk1>
        <a:srgbClr val="777777"/>
      </a:dk1>
      <a:lt1>
        <a:srgbClr val="FFFFFF"/>
      </a:lt1>
      <a:dk2>
        <a:srgbClr val="000000"/>
      </a:dk2>
      <a:lt2>
        <a:srgbClr val="808080"/>
      </a:lt2>
      <a:accent1>
        <a:srgbClr val="C0C0C0"/>
      </a:accent1>
      <a:accent2>
        <a:srgbClr val="333399"/>
      </a:accent2>
      <a:accent3>
        <a:srgbClr val="FFFFFF"/>
      </a:accent3>
      <a:accent4>
        <a:srgbClr val="656565"/>
      </a:accent4>
      <a:accent5>
        <a:srgbClr val="DCDCDC"/>
      </a:accent5>
      <a:accent6>
        <a:srgbClr val="2D2D8A"/>
      </a:accent6>
      <a:hlink>
        <a:srgbClr val="009999"/>
      </a:hlink>
      <a:folHlink>
        <a:srgbClr val="99CC00"/>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JJConsumer">
      <a:dk1>
        <a:srgbClr val="7E7E7E"/>
      </a:dk1>
      <a:lt1>
        <a:srgbClr val="FFFFFF"/>
      </a:lt1>
      <a:dk2>
        <a:srgbClr val="000000"/>
      </a:dk2>
      <a:lt2>
        <a:srgbClr val="14B9B9"/>
      </a:lt2>
      <a:accent1>
        <a:srgbClr val="005A78"/>
      </a:accent1>
      <a:accent2>
        <a:srgbClr val="FF7832"/>
      </a:accent2>
      <a:accent3>
        <a:srgbClr val="6E2873"/>
      </a:accent3>
      <a:accent4>
        <a:srgbClr val="F30617"/>
      </a:accent4>
      <a:accent5>
        <a:srgbClr val="73B432"/>
      </a:accent5>
      <a:accent6>
        <a:srgbClr val="414141"/>
      </a:accent6>
      <a:hlink>
        <a:srgbClr val="14B9B9"/>
      </a:hlink>
      <a:folHlink>
        <a:srgbClr val="818181"/>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Title &amp; Bullets">
  <a:themeElements>
    <a:clrScheme name="JJConsumer">
      <a:dk1>
        <a:srgbClr val="7E7E7E"/>
      </a:dk1>
      <a:lt1>
        <a:srgbClr val="FFFFFF"/>
      </a:lt1>
      <a:dk2>
        <a:srgbClr val="000000"/>
      </a:dk2>
      <a:lt2>
        <a:srgbClr val="14B9B9"/>
      </a:lt2>
      <a:accent1>
        <a:srgbClr val="005A78"/>
      </a:accent1>
      <a:accent2>
        <a:srgbClr val="FF7832"/>
      </a:accent2>
      <a:accent3>
        <a:srgbClr val="6E2873"/>
      </a:accent3>
      <a:accent4>
        <a:srgbClr val="F30617"/>
      </a:accent4>
      <a:accent5>
        <a:srgbClr val="73B432"/>
      </a:accent5>
      <a:accent6>
        <a:srgbClr val="414141"/>
      </a:accent6>
      <a:hlink>
        <a:srgbClr val="14B9B9"/>
      </a:hlink>
      <a:folHlink>
        <a:srgbClr val="818181"/>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itle &amp; Bullets">
  <a:themeElements>
    <a:clrScheme name="JJConsumer">
      <a:dk1>
        <a:srgbClr val="7E7E7E"/>
      </a:dk1>
      <a:lt1>
        <a:srgbClr val="FFFFFF"/>
      </a:lt1>
      <a:dk2>
        <a:srgbClr val="000000"/>
      </a:dk2>
      <a:lt2>
        <a:srgbClr val="14B9B9"/>
      </a:lt2>
      <a:accent1>
        <a:srgbClr val="005A78"/>
      </a:accent1>
      <a:accent2>
        <a:srgbClr val="FF7832"/>
      </a:accent2>
      <a:accent3>
        <a:srgbClr val="6E2873"/>
      </a:accent3>
      <a:accent4>
        <a:srgbClr val="F30617"/>
      </a:accent4>
      <a:accent5>
        <a:srgbClr val="73B432"/>
      </a:accent5>
      <a:accent6>
        <a:srgbClr val="414141"/>
      </a:accent6>
      <a:hlink>
        <a:srgbClr val="14B9B9"/>
      </a:hlink>
      <a:folHlink>
        <a:srgbClr val="818181"/>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spDef>
    <a:lnDef>
      <a:spPr bwMode="auto">
        <a:xfrm>
          <a:off x="0" y="0"/>
          <a:ext cx="1" cy="1"/>
        </a:xfrm>
        <a:custGeom>
          <a:avLst/>
          <a:gdLst/>
          <a:ahLst/>
          <a:cxnLst/>
          <a:rect l="0" t="0" r="0" b="0"/>
          <a:pathLst/>
        </a:custGeom>
        <a:solidFill>
          <a:srgbClr val="C0C0C0"/>
        </a:solidFill>
        <a:ln w="12700" cap="flat" cmpd="sng" algn="ctr">
          <a:solidFill>
            <a:srgbClr val="777777"/>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777777"/>
            </a:solidFill>
            <a:effectLst/>
            <a:latin typeface="Arial" pitchFamily="-110" charset="0"/>
            <a:ea typeface="ヒラギノ角ゴ ProN W3" pitchFamily="-110" charset="-128"/>
            <a:cs typeface="ヒラギノ角ゴ ProN W3" pitchFamily="-110" charset="-128"/>
            <a:sym typeface="Arial"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lideKit V6b">
  <a:themeElements>
    <a:clrScheme name="Personnalisé 198">
      <a:dk1>
        <a:srgbClr val="5E4517"/>
      </a:dk1>
      <a:lt1>
        <a:sysClr val="window" lastClr="FFFFFF"/>
      </a:lt1>
      <a:dk2>
        <a:srgbClr val="1F497D"/>
      </a:dk2>
      <a:lt2>
        <a:srgbClr val="EEDDBF"/>
      </a:lt2>
      <a:accent1>
        <a:srgbClr val="64B9E4"/>
      </a:accent1>
      <a:accent2>
        <a:srgbClr val="C0504D"/>
      </a:accent2>
      <a:accent3>
        <a:srgbClr val="486D3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lideKit V6b">
  <a:themeElements>
    <a:clrScheme name="Personnalisé 198">
      <a:dk1>
        <a:srgbClr val="5E4517"/>
      </a:dk1>
      <a:lt1>
        <a:sysClr val="window" lastClr="FFFFFF"/>
      </a:lt1>
      <a:dk2>
        <a:srgbClr val="1F497D"/>
      </a:dk2>
      <a:lt2>
        <a:srgbClr val="EEDDBF"/>
      </a:lt2>
      <a:accent1>
        <a:srgbClr val="64B9E4"/>
      </a:accent1>
      <a:accent2>
        <a:srgbClr val="C0504D"/>
      </a:accent2>
      <a:accent3>
        <a:srgbClr val="486D31"/>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40D04929E6E541A1B852CED622B349" ma:contentTypeVersion="10" ma:contentTypeDescription="Create a new document." ma:contentTypeScope="" ma:versionID="9adf5d91942b6332eea5d371b868ac80">
  <xsd:schema xmlns:xsd="http://www.w3.org/2001/XMLSchema" xmlns:xs="http://www.w3.org/2001/XMLSchema" xmlns:p="http://schemas.microsoft.com/office/2006/metadata/properties" xmlns:ns2="8696dd0f-b7da-40aa-a940-dc40aa952c32" xmlns:ns3="de182cb4-e74b-41bd-8ad1-04ce85eb07e8" targetNamespace="http://schemas.microsoft.com/office/2006/metadata/properties" ma:root="true" ma:fieldsID="c645e2d166ed2395ba35ee2cfb95a257" ns2:_="" ns3:_="">
    <xsd:import namespace="8696dd0f-b7da-40aa-a940-dc40aa952c32"/>
    <xsd:import namespace="de182cb4-e74b-41bd-8ad1-04ce85eb07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6dd0f-b7da-40aa-a940-dc40aa952c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182cb4-e74b-41bd-8ad1-04ce85eb07e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5483D3-B90B-4000-9087-EF6FE8D944A6}"/>
</file>

<file path=customXml/itemProps2.xml><?xml version="1.0" encoding="utf-8"?>
<ds:datastoreItem xmlns:ds="http://schemas.openxmlformats.org/officeDocument/2006/customXml" ds:itemID="{9E55D630-66C9-4E88-B06F-7EB96968C29D}"/>
</file>

<file path=customXml/itemProps3.xml><?xml version="1.0" encoding="utf-8"?>
<ds:datastoreItem xmlns:ds="http://schemas.openxmlformats.org/officeDocument/2006/customXml" ds:itemID="{58311651-400E-44A2-B99A-630C11989E2F}"/>
</file>

<file path=docProps/app.xml><?xml version="1.0" encoding="utf-8"?>
<Properties xmlns="http://schemas.openxmlformats.org/officeDocument/2006/extended-properties" xmlns:vt="http://schemas.openxmlformats.org/officeDocument/2006/docPropsVTypes">
  <Template>Competitive review 2011 EADV</Template>
  <TotalTime>9389</TotalTime>
  <Words>6234</Words>
  <Application>Microsoft Office PowerPoint</Application>
  <PresentationFormat>On-screen Show (4:3)</PresentationFormat>
  <Paragraphs>716</Paragraphs>
  <Slides>37</Slides>
  <Notes>37</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37</vt:i4>
      </vt:variant>
    </vt:vector>
  </HeadingPairs>
  <TitlesOfParts>
    <vt:vector size="57" baseType="lpstr">
      <vt:lpstr>MS PGothic</vt:lpstr>
      <vt:lpstr>MS PGothic</vt:lpstr>
      <vt:lpstr>Arial</vt:lpstr>
      <vt:lpstr>Arial Narrow</vt:lpstr>
      <vt:lpstr>Calibri</vt:lpstr>
      <vt:lpstr>Georgia</vt:lpstr>
      <vt:lpstr>Symbol</vt:lpstr>
      <vt:lpstr>Wingdings</vt:lpstr>
      <vt:lpstr>ヒラギノ角ゴ Pro W3</vt:lpstr>
      <vt:lpstr>ヒラギノ角ゴ ProN W3</vt:lpstr>
      <vt:lpstr>ヒラギノ角ゴ ProN W6</vt:lpstr>
      <vt:lpstr>Cover Slide</vt:lpstr>
      <vt:lpstr>Divider Slide</vt:lpstr>
      <vt:lpstr>Title Slide</vt:lpstr>
      <vt:lpstr>Title &amp; Bullets</vt:lpstr>
      <vt:lpstr>Blank Slide</vt:lpstr>
      <vt:lpstr>1_Title &amp; Bullets</vt:lpstr>
      <vt:lpstr>2_Title &amp; Bullets</vt:lpstr>
      <vt:lpstr>1_SlideKit V6b</vt:lpstr>
      <vt:lpstr>2_SlideKit V6b</vt:lpstr>
      <vt:lpstr>USE OF OATS IN SKIN CARE</vt:lpstr>
      <vt:lpstr>Historic Perspectives on Oats</vt:lpstr>
      <vt:lpstr>Attributes of Colloidal Oats in Skin Care</vt:lpstr>
      <vt:lpstr>avenanthramides</vt:lpstr>
      <vt:lpstr>Active Phytochemicals in Oats</vt:lpstr>
      <vt:lpstr>         Avenanthramides vs other oat fractions</vt:lpstr>
      <vt:lpstr>Avananthramides Inhibit Topical Skin Irritation</vt:lpstr>
      <vt:lpstr>Antioxidant Properties Have Been  Shown to Reduce Erythema</vt:lpstr>
      <vt:lpstr>Oat lipids </vt:lpstr>
      <vt:lpstr>Composition of Oat Lipids</vt:lpstr>
      <vt:lpstr>Oat Oil Reduces TEWL Compared to Control Sites</vt:lpstr>
      <vt:lpstr>Whole Oat Oil Lipid Class Composition</vt:lpstr>
      <vt:lpstr>Fatty Acid (%) Composition of Oat Oil</vt:lpstr>
      <vt:lpstr>Clinical Evidence Supporting the Use of Oat-Containing Products in Skin Care  </vt:lpstr>
      <vt:lpstr>Skin Conditions Where Colloidal  Oatmeal Has Been Shown Well Tolerated</vt:lpstr>
      <vt:lpstr>Buffering Capacity of Colloidal Oatmeal Restores  the pH of Damaged Skin to Within the Normal Range</vt:lpstr>
      <vt:lpstr>Colloidal Oatmeal Cream vs Rx Barrier Emulsion for Improving Skin Barrier in Moderate-to-Severe Dry Skin</vt:lpstr>
      <vt:lpstr>Oatmeal Lotion Use for          Moderate-to-Severe Xerosis</vt:lpstr>
      <vt:lpstr>Colloidal Oatmeal Bath* in the Treatment of Dry and Sensitive Skin in Atopic Dermatitis</vt:lpstr>
      <vt:lpstr>Daily Oat-Based Skin Care Regimen for Atopic Skin: IGA and Itch Severity</vt:lpstr>
      <vt:lpstr>Daily Oat-based Skin Care Regimen for Atopic Skin: EASI Composite Score</vt:lpstr>
      <vt:lpstr>Daily Oat-Based Skin Care Regimen for Atopic Skin: Improvement in IGA Over Time</vt:lpstr>
      <vt:lpstr>Colloidal Oatmeal Regimen for Babies and Children with Atopic Dermatitis</vt:lpstr>
      <vt:lpstr>Tolerability and Efficacy of a Colloidal Oatmeal Cream and Cleanser in Infants and Children with mild to moderate Atopic Dermatitis</vt:lpstr>
      <vt:lpstr>Tolerability and Efficacy of a Colloidal Oatmeal Cream and Cleanser in Infants and Children with Atopic Dermatitis</vt:lpstr>
      <vt:lpstr>Colloidal Oatmeal Cream for Eczema: Study Methods</vt:lpstr>
      <vt:lpstr>SCORAD and EASI</vt:lpstr>
      <vt:lpstr>All Signs of Mild-to-Moderate Eczema  Improved as Skin Hydration Increased</vt:lpstr>
      <vt:lpstr>Colloidal Oatmeal Cream Was Effective in the Younger Age Group* From Week 4</vt:lpstr>
      <vt:lpstr>And in Older Children and  Adolescents</vt:lpstr>
      <vt:lpstr>More than 80% of Patients in All Age  Groups Saw Improvement in Their Skin Condition</vt:lpstr>
      <vt:lpstr>  Improvement in SCORAD (Week 12)</vt:lpstr>
      <vt:lpstr>Colloidal Oatmeal Cream Effect on Corticosteroid use</vt:lpstr>
      <vt:lpstr>Safety</vt:lpstr>
      <vt:lpstr>Reports of Oat Sensitization</vt:lpstr>
      <vt:lpstr>Conclusions on Topical Oat Safety</vt:lpstr>
      <vt:lpstr>Summary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Linde</dc:creator>
  <cp:lastModifiedBy>Mattia, Christie [SLCUS]</cp:lastModifiedBy>
  <cp:revision>564</cp:revision>
  <cp:lastPrinted>2012-06-28T13:32:12Z</cp:lastPrinted>
  <dcterms:created xsi:type="dcterms:W3CDTF">2011-11-22T01:07:26Z</dcterms:created>
  <dcterms:modified xsi:type="dcterms:W3CDTF">2018-08-20T14:23:01Z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0x010100DC40D04929E6E541A1B852CED622B349</vt:lpwstr>
  </property>
</Properties>
</file>